
<file path=[Content_Types].xml><?xml version="1.0" encoding="utf-8"?>
<Types xmlns="http://schemas.openxmlformats.org/package/2006/content-types">
  <Default Extension="ico" ContentType="image/x-ico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1" r:id="rId5"/>
    <p:sldId id="280" r:id="rId6"/>
    <p:sldId id="284" r:id="rId7"/>
    <p:sldId id="265" r:id="rId8"/>
    <p:sldId id="281" r:id="rId9"/>
    <p:sldId id="268" r:id="rId10"/>
    <p:sldId id="269" r:id="rId11"/>
    <p:sldId id="270" r:id="rId12"/>
    <p:sldId id="271" r:id="rId13"/>
    <p:sldId id="272" r:id="rId14"/>
    <p:sldId id="282" r:id="rId15"/>
    <p:sldId id="285" r:id="rId16"/>
    <p:sldId id="276" r:id="rId17"/>
    <p:sldId id="27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693"/>
    <a:srgbClr val="323232"/>
    <a:srgbClr val="DEEBF7"/>
    <a:srgbClr val="FF743E"/>
    <a:srgbClr val="E6E6E6"/>
    <a:srgbClr val="F8F8F8"/>
    <a:srgbClr val="050914"/>
    <a:srgbClr val="2C3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875BF-991C-4331-9AA9-10B6AED31A2F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DDA4C-71C0-4B3A-B321-D16C4FF5AE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20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694D9-A531-7422-5A35-B645F8AC6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E4E6E-42DF-B98B-D65D-14C5FECC7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225513-330E-C319-0A18-2CB8A3323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9C8F1-DDCF-EE22-5F8C-607F3B2B1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06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4B619-31B5-A337-E988-4D209EE1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5C70E-F66C-FEFC-0061-D95AE5FA4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DD98E-95C9-830E-BE05-CA05A7C11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F9E04-1F48-AEAC-C854-FD8229A218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9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99C7A-15E9-8933-078E-4D750AA26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14FEB1-9578-7036-B2F3-DF7C15A57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CC89F-2F38-B51B-E313-BC3BFFC1B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DFF5D-46BF-193D-E69D-608514E19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4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C8C7C-1135-71BD-D74E-6CF3A7C46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D1B9F-34A8-7D04-8344-244E54615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CC5F75-B0E1-2B24-F8EC-A418FC735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997E2-0E7E-F2B2-7FC1-2380FED88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9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8E688-160E-419C-C288-792D1525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5BF11-00AD-48F3-9BCE-BF6148343E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6FC41-2E46-C5A4-9B8D-77395F905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E4B55-73A4-22F8-DFA4-262C66B80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0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65E16-3890-891C-B3AD-52189AE65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E74B03-1C00-F529-B1C9-E991D6100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FA0DBA-C6A1-6CF8-454E-FBA4F6C6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406DE0-0D9A-EE4C-FA71-96E55513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655AE1-3B18-B6EB-DACA-B81F5AF7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41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B4754-4243-E809-3EF1-113B46CE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51E6B3-FE5D-55AC-D2E4-72AF0CF03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84D024-842F-6873-4CF2-350F8B25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AC567-A554-CE07-E594-ECF9C497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9F7A9F-F0B5-E179-8E58-FA7FF6E51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398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B79E2E-AA3D-C291-3164-F9769480E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CED8DA-308A-C75B-3D01-AC6B6D842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F3F254-3BCD-6EF1-52AF-B3760009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C6EDA7-7865-09A3-FAA3-BF291B20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97329-5AE1-6B18-E3A5-4ED5486E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0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8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A72E6-6F1D-8686-AC63-6FC80CA1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11F2A-1D4E-19A1-DE0A-5338B0FD7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FDF2D0-7DBC-7CB1-5179-3F3CBEAB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4BC102-D21D-4626-DD3C-28B44604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4B7F05-6B50-06A2-1541-1D4A7ED3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74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98A8F-214F-F91A-E5BC-621E1172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BC4F0F-AE52-8367-9950-18E607260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3EEDCF-02E2-2F30-C68E-14D3FA9B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04ED12-899B-5D03-B1ED-10B43634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FE3408-EF7D-B8C4-F2B4-C6E582B6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4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DB687-5A43-6256-9D32-F17E37A7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987DB7-323B-CC16-2023-7E90798A1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401EE4-4B6B-8BD9-5A57-0BE97B4D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15E74-5A06-1C5C-9DC9-F381D0BD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111711-EDFE-7FDD-567D-FF8DE3BB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7275BA-AC24-7962-B7C2-31C53969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244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180E8-BEFA-5AE6-1BD0-04F4B548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264E0A-5A8C-DC61-C178-4B37497C8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A8945C-17F3-893A-45C3-188C384E5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3B0616-014F-6567-D992-0599BE39B9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8682B6-6329-0A5C-01DD-E4F5440AF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D0EF6B-7758-FD96-D7E5-30F68EB6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BAFCB2-EDCF-7630-A8E5-E9299E50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D094D5-A140-DD75-F6F1-9427D668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9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3681B-B331-1177-6A3A-0DC2446D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0AEDB-8420-FB30-C6F0-6F3E31CE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B6A725-BD2E-BD86-4553-C0C62A2F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A9BD86-05FD-B560-386F-6109A3EF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1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4690B7-EB4B-11F4-03B0-1F9FDF4E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D30692-6573-302D-8D92-47C7A166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6AB483-4DF5-4918-02D1-0E26A954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59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51A5B-36AB-7FBF-1346-2C95A5D2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0DFB93-E14E-731C-7C03-374CE477F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2EBAF3-AB88-5F62-14E2-1CBC81607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A5A70-47F6-44E0-024A-8D31CE49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F4FC5E-2DB3-36EA-11E1-A0E9C140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C8B6E1-2F89-1D7A-2BAD-151A4E7A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86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8913C-5693-7566-824B-6F54E544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F9A796-4B0D-81B3-FCB1-532DE805D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229D77-CF75-263A-2CA8-6437355E6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479352-C264-546C-D66C-70D37592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065D20-15AA-B6D1-8FC0-D9640C98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6919BD-2DE3-C52C-4DB8-4340F499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515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9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6000"/>
                    </a14:imgEffect>
                    <a14:imgEffect>
                      <a14:saturation sat="110000"/>
                    </a14:imgEffect>
                    <a14:imgEffect>
                      <a14:brightnessContrast bright="-35000" contras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D7199-FAFA-97F4-B206-8B8F9303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65F9F8-8247-4057-5612-352636AC1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2127E-7862-D484-9BA9-AF852D06B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13ECB-95C5-4C17-8C88-CC8D4FAFA6FD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A1794-665C-2B19-B0C8-4B0640E4C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C90CEC-738C-96E8-2D3F-E43F9D29A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B2FC4-644B-414D-AC26-E419B84D0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28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ico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alaxy-you.github.io/galaxy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ico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ico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ico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ico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ico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4"/>
          <p:cNvSpPr/>
          <p:nvPr/>
        </p:nvSpPr>
        <p:spPr>
          <a:xfrm>
            <a:off x="6844665" y="5542713"/>
            <a:ext cx="516382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MiSans" pitchFamily="34" charset="-122"/>
                <a:cs typeface="MiSans" pitchFamily="34" charset="-120"/>
              </a:rPr>
              <a:t>小组成员：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MiSans" pitchFamily="34" charset="-122"/>
              <a:cs typeface="MiSans" pitchFamily="34" charset="-120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MiSans" pitchFamily="34" charset="-122"/>
                <a:cs typeface="MiSans" pitchFamily="34" charset="-120"/>
              </a:rPr>
              <a:t>王浩、薛林豪、李奇炜、任文</a:t>
            </a:r>
          </a:p>
        </p:txBody>
      </p:sp>
      <p:sp>
        <p:nvSpPr>
          <p:cNvPr id="19" name="Text 16"/>
          <p:cNvSpPr/>
          <p:nvPr/>
        </p:nvSpPr>
        <p:spPr>
          <a:xfrm>
            <a:off x="7619747" y="6019767"/>
            <a:ext cx="4603447" cy="5271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172325" y="5794375"/>
            <a:ext cx="4508500" cy="5314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AD75D3-55B6-A87D-7523-C13234E64270}"/>
              </a:ext>
            </a:extLst>
          </p:cNvPr>
          <p:cNvSpPr txBox="1"/>
          <p:nvPr/>
        </p:nvSpPr>
        <p:spPr>
          <a:xfrm>
            <a:off x="1172593" y="2086094"/>
            <a:ext cx="104408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黑体" panose="02010609060101010101" pitchFamily="49" charset="-122"/>
                <a:ea typeface="MiSans" pitchFamily="34" charset="-122"/>
                <a:cs typeface="MiSans" pitchFamily="34" charset="-120"/>
              </a:rPr>
              <a:t>星河探索：宇宙知识科普之旅</a:t>
            </a:r>
            <a:endParaRPr lang="zh-CN" altLang="en-US" sz="6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C8C36C-C7CF-FE39-11F3-06E71C106809}"/>
              </a:ext>
            </a:extLst>
          </p:cNvPr>
          <p:cNvSpPr/>
          <p:nvPr/>
        </p:nvSpPr>
        <p:spPr>
          <a:xfrm rot="16200000">
            <a:off x="9528985" y="2798404"/>
            <a:ext cx="145147" cy="524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宋体 CN Heavy" panose="020209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514486-ADEF-1FD5-99C8-E630797A1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89" y="251645"/>
            <a:ext cx="1307296" cy="13072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39C542-AF95-C4F7-EFD5-5EA7BF427C49}"/>
              </a:ext>
            </a:extLst>
          </p:cNvPr>
          <p:cNvSpPr txBox="1"/>
          <p:nvPr/>
        </p:nvSpPr>
        <p:spPr>
          <a:xfrm>
            <a:off x="183514" y="6325870"/>
            <a:ext cx="124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hlinkClick r:id="rId4"/>
              </a:rPr>
              <a:t>address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635" y="6012815"/>
            <a:ext cx="12191365" cy="844550"/>
          </a:xfrm>
          <a:custGeom>
            <a:avLst/>
            <a:gdLst/>
            <a:ahLst/>
            <a:cxnLst/>
            <a:rect l="l" t="t" r="r" b="b"/>
            <a:pathLst>
              <a:path w="12191365" h="844550">
                <a:moveTo>
                  <a:pt x="12191365" y="0"/>
                </a:moveTo>
                <a:lnTo>
                  <a:pt x="0" y="0"/>
                </a:lnTo>
                <a:lnTo>
                  <a:pt x="0" y="844550"/>
                </a:lnTo>
                <a:lnTo>
                  <a:pt x="12191365" y="844550"/>
                </a:lnTo>
                <a:lnTo>
                  <a:pt x="12191365" y="0"/>
                </a:lnTo>
                <a:close/>
              </a:path>
            </a:pathLst>
          </a:custGeom>
          <a:solidFill>
            <a:srgbClr val="1E1E1E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Text 5"/>
          <p:cNvSpPr/>
          <p:nvPr/>
        </p:nvSpPr>
        <p:spPr>
          <a:xfrm>
            <a:off x="635" y="6012815"/>
            <a:ext cx="12191365" cy="844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77741" y="588659"/>
            <a:ext cx="45719" cy="5424155"/>
          </a:xfrm>
          <a:custGeom>
            <a:avLst/>
            <a:gdLst/>
            <a:ahLst/>
            <a:cxnLst/>
            <a:rect l="l" t="t" r="r" b="b"/>
            <a:pathLst>
              <a:path w="44450" h="4242435">
                <a:moveTo>
                  <a:pt x="44450" y="0"/>
                </a:moveTo>
                <a:lnTo>
                  <a:pt x="0" y="0"/>
                </a:lnTo>
                <a:lnTo>
                  <a:pt x="0" y="4242435"/>
                </a:lnTo>
                <a:lnTo>
                  <a:pt x="44450" y="4242435"/>
                </a:lnTo>
                <a:lnTo>
                  <a:pt x="4445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9" name="Text 7"/>
          <p:cNvSpPr/>
          <p:nvPr/>
        </p:nvSpPr>
        <p:spPr>
          <a:xfrm>
            <a:off x="6073775" y="1282065"/>
            <a:ext cx="44450" cy="4242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09800" y="6048624"/>
            <a:ext cx="780796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 err="1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宇宙起源：时间轴讲述演化</a:t>
            </a:r>
            <a:r>
              <a:rPr lang="zh-CN" altLang="en-US" sz="4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过程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943600" y="1219200"/>
            <a:ext cx="304800" cy="3048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943600" y="5334000"/>
            <a:ext cx="304800" cy="3048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28600" y="6172200"/>
            <a:ext cx="293370" cy="44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9600" y="6172200"/>
            <a:ext cx="293370" cy="44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59765" y="588661"/>
            <a:ext cx="5034280" cy="429617"/>
          </a:xfrm>
          <a:prstGeom prst="rect">
            <a:avLst/>
          </a:prstGeom>
          <a:solidFill>
            <a:schemeClr val="bg1">
              <a:alpha val="63137"/>
            </a:schemeClr>
          </a:solidFill>
          <a:ln>
            <a:noFill/>
          </a:ln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时间轴设计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18650" y="4150286"/>
            <a:ext cx="4734910" cy="170540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 采用纵向时间轴形式，展示大爆炸、宇宙膨胀、元素起源等五大关键事件，卡片左右交错排列，随滚动逐步清晰显现，背景图动态切换避免视觉单调。</a:t>
            </a:r>
          </a:p>
        </p:txBody>
      </p:sp>
      <p:sp>
        <p:nvSpPr>
          <p:cNvPr id="21" name="Text 19"/>
          <p:cNvSpPr/>
          <p:nvPr/>
        </p:nvSpPr>
        <p:spPr>
          <a:xfrm>
            <a:off x="6747641" y="541859"/>
            <a:ext cx="5097145" cy="523220"/>
          </a:xfrm>
          <a:prstGeom prst="rect">
            <a:avLst/>
          </a:prstGeom>
          <a:solidFill>
            <a:srgbClr val="D9D9D9">
              <a:alpha val="63137"/>
            </a:srgbClr>
          </a:solidFill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详细</a:t>
            </a:r>
            <a:r>
              <a:rPr lang="en-US" sz="2800" b="1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阅读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928758" y="4172387"/>
            <a:ext cx="4734910" cy="12951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 </a:t>
            </a:r>
            <a:r>
              <a:rPr lang="en-US" sz="1800" dirty="0" err="1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用户点击节点图片可弹出详情窗口，内容分详细介绍与权威链接两栏，支持深度阅读，实现知识传递与视觉引导的有机结合</a:t>
            </a:r>
            <a:r>
              <a:rPr lang="en-US" sz="18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AC8A7B-1E4A-1798-ACB1-B82CF225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966"/>
          <a:stretch>
            <a:fillRect/>
          </a:stretch>
        </p:blipFill>
        <p:spPr>
          <a:xfrm>
            <a:off x="736760" y="1153107"/>
            <a:ext cx="4496924" cy="25349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816ADB1-CE04-6052-0163-8484713EF3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292"/>
          <a:stretch>
            <a:fillRect/>
          </a:stretch>
        </p:blipFill>
        <p:spPr>
          <a:xfrm>
            <a:off x="6973081" y="1192543"/>
            <a:ext cx="4646264" cy="25380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4"/>
          <p:cNvSpPr/>
          <p:nvPr/>
        </p:nvSpPr>
        <p:spPr>
          <a:xfrm>
            <a:off x="2811422" y="0"/>
            <a:ext cx="7077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星河时讯：实时天文资讯聚合</a:t>
            </a:r>
          </a:p>
        </p:txBody>
      </p:sp>
      <p:pic>
        <p:nvPicPr>
          <p:cNvPr id="10" name="Image 3" descr="https://kimi-img.moonshot.cn/pub/slides/slides_tmpl/image/25-09-04-14:55:16-d2sjfl61bb2p4onbq0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6573620"/>
            <a:ext cx="267970" cy="262255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4-14:55:16-d2sjfl61bb2p4onbq0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475" y="6562190"/>
            <a:ext cx="267970" cy="262255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9-04-14:55:16-d2sjfl61bb2p4onbq0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985" y="6562190"/>
            <a:ext cx="267970" cy="262255"/>
          </a:xfrm>
          <a:prstGeom prst="rect">
            <a:avLst/>
          </a:prstGeom>
        </p:spPr>
      </p:pic>
      <p:sp>
        <p:nvSpPr>
          <p:cNvPr id="18" name="Text 5"/>
          <p:cNvSpPr/>
          <p:nvPr/>
        </p:nvSpPr>
        <p:spPr>
          <a:xfrm>
            <a:off x="9517009" y="1359329"/>
            <a:ext cx="20344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资讯呈现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 6"/>
          <p:cNvSpPr/>
          <p:nvPr/>
        </p:nvSpPr>
        <p:spPr>
          <a:xfrm>
            <a:off x="8971987" y="2029419"/>
            <a:ext cx="3019108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页面以动态星空为背景，顶部展示头条新闻大图卡片，突出重要资讯，吸引用户关注最新的天文事件。</a:t>
            </a:r>
          </a:p>
        </p:txBody>
      </p:sp>
      <p:sp>
        <p:nvSpPr>
          <p:cNvPr id="20" name="Text 7"/>
          <p:cNvSpPr/>
          <p:nvPr/>
        </p:nvSpPr>
        <p:spPr>
          <a:xfrm>
            <a:off x="9599508" y="3944948"/>
            <a:ext cx="20344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分类筛选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 8"/>
          <p:cNvSpPr/>
          <p:nvPr/>
        </p:nvSpPr>
        <p:spPr>
          <a:xfrm>
            <a:off x="8894194" y="4646873"/>
            <a:ext cx="301910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下方设四大分类按钮：天文发现、太空任务、天象预报、航天技术，点击后平滑滚动至对应新闻网格，方便用户快速找到感兴趣的内容。</a:t>
            </a:r>
          </a:p>
        </p:txBody>
      </p:sp>
      <p:sp>
        <p:nvSpPr>
          <p:cNvPr id="22" name="Text 9"/>
          <p:cNvSpPr/>
          <p:nvPr/>
        </p:nvSpPr>
        <p:spPr>
          <a:xfrm>
            <a:off x="1886695" y="5526978"/>
            <a:ext cx="20344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互动设计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 10"/>
          <p:cNvSpPr/>
          <p:nvPr/>
        </p:nvSpPr>
        <p:spPr>
          <a:xfrm>
            <a:off x="3921158" y="4973040"/>
            <a:ext cx="3019108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新闻卡片含配图、分类徽章、标题与摘要，悬停时放大上浮增强互动。内容选用2025年10月真实资讯，确保时效性与专业性。</a:t>
            </a:r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FF677E47-478D-6370-75DD-6D5430ABC321}"/>
              </a:ext>
            </a:extLst>
          </p:cNvPr>
          <p:cNvSpPr/>
          <p:nvPr/>
        </p:nvSpPr>
        <p:spPr>
          <a:xfrm>
            <a:off x="1249889" y="5315169"/>
            <a:ext cx="10346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700" b="1" dirty="0">
              <a:solidFill>
                <a:schemeClr val="bg1"/>
              </a:solidFill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8D2A8D9B-F982-6698-A6C1-477CC9D6B707}"/>
              </a:ext>
            </a:extLst>
          </p:cNvPr>
          <p:cNvSpPr/>
          <p:nvPr/>
        </p:nvSpPr>
        <p:spPr>
          <a:xfrm>
            <a:off x="8971987" y="3745950"/>
            <a:ext cx="10346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700" b="1" dirty="0">
              <a:solidFill>
                <a:schemeClr val="bg1"/>
              </a:solidFill>
            </a:endParaRPr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0F10D6D0-20D8-C610-B748-029241CC1E07}"/>
              </a:ext>
            </a:extLst>
          </p:cNvPr>
          <p:cNvSpPr/>
          <p:nvPr/>
        </p:nvSpPr>
        <p:spPr>
          <a:xfrm>
            <a:off x="9017637" y="1128496"/>
            <a:ext cx="10346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700" b="1" dirty="0">
              <a:solidFill>
                <a:schemeClr val="bg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09EF24B-C255-50C3-F892-C40CEC7DE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81" y="819025"/>
            <a:ext cx="7943646" cy="3785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01694" y="6184476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231375" y="140996"/>
                </a:lnTo>
                <a:lnTo>
                  <a:pt x="0" y="140996"/>
                </a:lnTo>
                <a:lnTo>
                  <a:pt x="0" y="494808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</p:spPr>
      </p:sp>
      <p:sp>
        <p:nvSpPr>
          <p:cNvPr id="3" name="Text 1"/>
          <p:cNvSpPr/>
          <p:nvPr/>
        </p:nvSpPr>
        <p:spPr>
          <a:xfrm>
            <a:off x="11201694" y="6184476"/>
            <a:ext cx="353874" cy="4948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635266" y="6184476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231375" y="140996"/>
                </a:lnTo>
                <a:lnTo>
                  <a:pt x="0" y="140996"/>
                </a:lnTo>
                <a:lnTo>
                  <a:pt x="0" y="494808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</p:spPr>
      </p:sp>
      <p:sp>
        <p:nvSpPr>
          <p:cNvPr id="5" name="Text 3"/>
          <p:cNvSpPr/>
          <p:nvPr/>
        </p:nvSpPr>
        <p:spPr>
          <a:xfrm>
            <a:off x="11635266" y="6184476"/>
            <a:ext cx="353874" cy="4948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148" y="2209851"/>
            <a:ext cx="6876868" cy="4584578"/>
          </a:xfrm>
          <a:custGeom>
            <a:avLst/>
            <a:gdLst/>
            <a:ahLst/>
            <a:cxnLst/>
            <a:rect l="l" t="t" r="r" b="b"/>
            <a:pathLst>
              <a:path w="6876868" h="4584578">
                <a:moveTo>
                  <a:pt x="6177853" y="0"/>
                </a:moveTo>
                <a:lnTo>
                  <a:pt x="0" y="0"/>
                </a:lnTo>
                <a:lnTo>
                  <a:pt x="0" y="4584578"/>
                </a:lnTo>
                <a:lnTo>
                  <a:pt x="6876868" y="4584578"/>
                </a:lnTo>
                <a:lnTo>
                  <a:pt x="6876868" y="699014"/>
                </a:lnTo>
                <a:lnTo>
                  <a:pt x="6876255" y="669466"/>
                </a:lnTo>
                <a:lnTo>
                  <a:pt x="6874431" y="640230"/>
                </a:lnTo>
                <a:lnTo>
                  <a:pt x="6871422" y="611332"/>
                </a:lnTo>
                <a:lnTo>
                  <a:pt x="6867251" y="582794"/>
                </a:lnTo>
                <a:lnTo>
                  <a:pt x="6861942" y="554641"/>
                </a:lnTo>
                <a:lnTo>
                  <a:pt x="6855520" y="526898"/>
                </a:lnTo>
                <a:lnTo>
                  <a:pt x="6848009" y="499589"/>
                </a:lnTo>
                <a:lnTo>
                  <a:pt x="6839433" y="472739"/>
                </a:lnTo>
                <a:lnTo>
                  <a:pt x="6829817" y="446371"/>
                </a:lnTo>
                <a:lnTo>
                  <a:pt x="6819185" y="420509"/>
                </a:lnTo>
                <a:lnTo>
                  <a:pt x="6807560" y="395178"/>
                </a:lnTo>
                <a:lnTo>
                  <a:pt x="6794968" y="370403"/>
                </a:lnTo>
                <a:lnTo>
                  <a:pt x="6781433" y="346208"/>
                </a:lnTo>
                <a:lnTo>
                  <a:pt x="6766978" y="322616"/>
                </a:lnTo>
                <a:lnTo>
                  <a:pt x="6751629" y="299652"/>
                </a:lnTo>
                <a:lnTo>
                  <a:pt x="6735409" y="277340"/>
                </a:lnTo>
                <a:lnTo>
                  <a:pt x="6718342" y="255704"/>
                </a:lnTo>
                <a:lnTo>
                  <a:pt x="6700453" y="234770"/>
                </a:lnTo>
                <a:lnTo>
                  <a:pt x="6681767" y="214561"/>
                </a:lnTo>
                <a:lnTo>
                  <a:pt x="6662307" y="195101"/>
                </a:lnTo>
                <a:lnTo>
                  <a:pt x="6642098" y="176415"/>
                </a:lnTo>
                <a:lnTo>
                  <a:pt x="6621163" y="158526"/>
                </a:lnTo>
                <a:lnTo>
                  <a:pt x="6599528" y="141460"/>
                </a:lnTo>
                <a:lnTo>
                  <a:pt x="6577216" y="125239"/>
                </a:lnTo>
                <a:lnTo>
                  <a:pt x="6554252" y="109890"/>
                </a:lnTo>
                <a:lnTo>
                  <a:pt x="6530660" y="95435"/>
                </a:lnTo>
                <a:lnTo>
                  <a:pt x="6506465" y="81900"/>
                </a:lnTo>
                <a:lnTo>
                  <a:pt x="6481689" y="69308"/>
                </a:lnTo>
                <a:lnTo>
                  <a:pt x="6456359" y="57683"/>
                </a:lnTo>
                <a:lnTo>
                  <a:pt x="6430497" y="47051"/>
                </a:lnTo>
                <a:lnTo>
                  <a:pt x="6404129" y="37435"/>
                </a:lnTo>
                <a:lnTo>
                  <a:pt x="6377279" y="28859"/>
                </a:lnTo>
                <a:lnTo>
                  <a:pt x="6349970" y="21348"/>
                </a:lnTo>
                <a:lnTo>
                  <a:pt x="6322227" y="14926"/>
                </a:lnTo>
                <a:lnTo>
                  <a:pt x="6294074" y="9617"/>
                </a:lnTo>
                <a:lnTo>
                  <a:pt x="6265536" y="5446"/>
                </a:lnTo>
                <a:lnTo>
                  <a:pt x="6236638" y="2437"/>
                </a:lnTo>
                <a:lnTo>
                  <a:pt x="6207402" y="613"/>
                </a:lnTo>
                <a:lnTo>
                  <a:pt x="6177853" y="0"/>
                </a:lnTo>
                <a:close/>
              </a:path>
            </a:pathLst>
          </a:custGeom>
          <a:solidFill>
            <a:srgbClr val="1E1E1E"/>
          </a:solidFill>
        </p:spPr>
      </p:sp>
      <p:sp>
        <p:nvSpPr>
          <p:cNvPr id="7" name="Text 5"/>
          <p:cNvSpPr/>
          <p:nvPr/>
        </p:nvSpPr>
        <p:spPr>
          <a:xfrm>
            <a:off x="428" y="2273141"/>
            <a:ext cx="6876868" cy="45845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54231" y="6145634"/>
            <a:ext cx="539860" cy="539860"/>
          </a:xfrm>
          <a:custGeom>
            <a:avLst/>
            <a:gdLst/>
            <a:ahLst/>
            <a:cxnLst/>
            <a:rect l="l" t="t" r="r" b="b"/>
            <a:pathLst>
              <a:path w="539860" h="539860">
                <a:moveTo>
                  <a:pt x="262747" y="0"/>
                </a:moveTo>
                <a:lnTo>
                  <a:pt x="235198" y="2147"/>
                </a:lnTo>
                <a:lnTo>
                  <a:pt x="207984" y="7089"/>
                </a:lnTo>
                <a:lnTo>
                  <a:pt x="181336" y="14807"/>
                </a:lnTo>
                <a:lnTo>
                  <a:pt x="155488" y="25283"/>
                </a:lnTo>
                <a:lnTo>
                  <a:pt x="130671" y="38500"/>
                </a:lnTo>
                <a:lnTo>
                  <a:pt x="107117" y="54439"/>
                </a:lnTo>
                <a:lnTo>
                  <a:pt x="85060" y="73082"/>
                </a:lnTo>
                <a:lnTo>
                  <a:pt x="64730" y="94411"/>
                </a:lnTo>
                <a:lnTo>
                  <a:pt x="46810" y="117799"/>
                </a:lnTo>
                <a:lnTo>
                  <a:pt x="31810" y="142479"/>
                </a:lnTo>
                <a:lnTo>
                  <a:pt x="19714" y="168217"/>
                </a:lnTo>
                <a:lnTo>
                  <a:pt x="10503" y="194782"/>
                </a:lnTo>
                <a:lnTo>
                  <a:pt x="4159" y="221942"/>
                </a:lnTo>
                <a:lnTo>
                  <a:pt x="664" y="249463"/>
                </a:lnTo>
                <a:lnTo>
                  <a:pt x="0" y="277114"/>
                </a:lnTo>
                <a:lnTo>
                  <a:pt x="2148" y="304663"/>
                </a:lnTo>
                <a:lnTo>
                  <a:pt x="7090" y="331877"/>
                </a:lnTo>
                <a:lnTo>
                  <a:pt x="14809" y="358524"/>
                </a:lnTo>
                <a:lnTo>
                  <a:pt x="25286" y="384372"/>
                </a:lnTo>
                <a:lnTo>
                  <a:pt x="38503" y="409189"/>
                </a:lnTo>
                <a:lnTo>
                  <a:pt x="54442" y="432741"/>
                </a:lnTo>
                <a:lnTo>
                  <a:pt x="73085" y="454798"/>
                </a:lnTo>
                <a:lnTo>
                  <a:pt x="94413" y="475127"/>
                </a:lnTo>
                <a:lnTo>
                  <a:pt x="117802" y="493047"/>
                </a:lnTo>
                <a:lnTo>
                  <a:pt x="142481" y="508046"/>
                </a:lnTo>
                <a:lnTo>
                  <a:pt x="168220" y="520143"/>
                </a:lnTo>
                <a:lnTo>
                  <a:pt x="194784" y="529355"/>
                </a:lnTo>
                <a:lnTo>
                  <a:pt x="221944" y="535699"/>
                </a:lnTo>
                <a:lnTo>
                  <a:pt x="249465" y="539195"/>
                </a:lnTo>
                <a:lnTo>
                  <a:pt x="277115" y="539860"/>
                </a:lnTo>
                <a:lnTo>
                  <a:pt x="304664" y="537713"/>
                </a:lnTo>
                <a:lnTo>
                  <a:pt x="331878" y="532771"/>
                </a:lnTo>
                <a:lnTo>
                  <a:pt x="358525" y="525053"/>
                </a:lnTo>
                <a:lnTo>
                  <a:pt x="384373" y="514576"/>
                </a:lnTo>
                <a:lnTo>
                  <a:pt x="409189" y="501360"/>
                </a:lnTo>
                <a:lnTo>
                  <a:pt x="432741" y="485421"/>
                </a:lnTo>
                <a:lnTo>
                  <a:pt x="454798" y="466778"/>
                </a:lnTo>
                <a:lnTo>
                  <a:pt x="475127" y="445449"/>
                </a:lnTo>
                <a:lnTo>
                  <a:pt x="493047" y="422061"/>
                </a:lnTo>
                <a:lnTo>
                  <a:pt x="508047" y="397381"/>
                </a:lnTo>
                <a:lnTo>
                  <a:pt x="520143" y="371643"/>
                </a:lnTo>
                <a:lnTo>
                  <a:pt x="529354" y="345078"/>
                </a:lnTo>
                <a:lnTo>
                  <a:pt x="535699" y="317918"/>
                </a:lnTo>
                <a:lnTo>
                  <a:pt x="539195" y="290397"/>
                </a:lnTo>
                <a:lnTo>
                  <a:pt x="539860" y="262746"/>
                </a:lnTo>
                <a:lnTo>
                  <a:pt x="537713" y="235197"/>
                </a:lnTo>
                <a:lnTo>
                  <a:pt x="532771" y="207983"/>
                </a:lnTo>
                <a:lnTo>
                  <a:pt x="525053" y="181336"/>
                </a:lnTo>
                <a:lnTo>
                  <a:pt x="514576" y="155488"/>
                </a:lnTo>
                <a:lnTo>
                  <a:pt x="501360" y="130671"/>
                </a:lnTo>
                <a:lnTo>
                  <a:pt x="485421" y="107119"/>
                </a:lnTo>
                <a:lnTo>
                  <a:pt x="466779" y="85062"/>
                </a:lnTo>
                <a:lnTo>
                  <a:pt x="445450" y="64733"/>
                </a:lnTo>
                <a:lnTo>
                  <a:pt x="422062" y="46813"/>
                </a:lnTo>
                <a:lnTo>
                  <a:pt x="397382" y="31813"/>
                </a:lnTo>
                <a:lnTo>
                  <a:pt x="371644" y="19717"/>
                </a:lnTo>
                <a:lnTo>
                  <a:pt x="345079" y="10505"/>
                </a:lnTo>
                <a:lnTo>
                  <a:pt x="317919" y="4161"/>
                </a:lnTo>
                <a:lnTo>
                  <a:pt x="290398" y="665"/>
                </a:lnTo>
                <a:lnTo>
                  <a:pt x="26274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>
        <p:nvSpPr>
          <p:cNvPr id="9" name="Text 7"/>
          <p:cNvSpPr/>
          <p:nvPr/>
        </p:nvSpPr>
        <p:spPr>
          <a:xfrm>
            <a:off x="6054231" y="6145634"/>
            <a:ext cx="539860" cy="539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54999" y="6269239"/>
            <a:ext cx="334236" cy="299965"/>
          </a:xfrm>
          <a:custGeom>
            <a:avLst/>
            <a:gdLst/>
            <a:ahLst/>
            <a:cxnLst/>
            <a:rect l="l" t="t" r="r" b="b"/>
            <a:pathLst>
              <a:path w="334236" h="299965">
                <a:moveTo>
                  <a:pt x="204053" y="0"/>
                </a:moveTo>
                <a:lnTo>
                  <a:pt x="0" y="15897"/>
                </a:lnTo>
                <a:lnTo>
                  <a:pt x="21503" y="213950"/>
                </a:lnTo>
                <a:lnTo>
                  <a:pt x="59725" y="209809"/>
                </a:lnTo>
                <a:lnTo>
                  <a:pt x="44983" y="74030"/>
                </a:lnTo>
                <a:lnTo>
                  <a:pt x="309244" y="299965"/>
                </a:lnTo>
                <a:lnTo>
                  <a:pt x="334236" y="270762"/>
                </a:lnTo>
                <a:lnTo>
                  <a:pt x="74429" y="48644"/>
                </a:lnTo>
                <a:lnTo>
                  <a:pt x="207039" y="38311"/>
                </a:lnTo>
                <a:lnTo>
                  <a:pt x="204053" y="0"/>
                </a:lnTo>
                <a:close/>
              </a:path>
            </a:pathLst>
          </a:custGeom>
          <a:solidFill>
            <a:srgbClr val="1E1E1E"/>
          </a:solidFill>
        </p:spPr>
      </p:sp>
      <p:sp>
        <p:nvSpPr>
          <p:cNvPr id="11" name="Text 9"/>
          <p:cNvSpPr/>
          <p:nvPr/>
        </p:nvSpPr>
        <p:spPr>
          <a:xfrm>
            <a:off x="6154999" y="6269239"/>
            <a:ext cx="334236" cy="2999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93174" y="-63290"/>
            <a:ext cx="6883029" cy="4584578"/>
          </a:xfrm>
          <a:custGeom>
            <a:avLst/>
            <a:gdLst/>
            <a:ahLst/>
            <a:cxnLst/>
            <a:rect l="l" t="t" r="r" b="b"/>
            <a:pathLst>
              <a:path w="6883029" h="4584578">
                <a:moveTo>
                  <a:pt x="6883029" y="0"/>
                </a:moveTo>
                <a:lnTo>
                  <a:pt x="698995" y="0"/>
                </a:lnTo>
                <a:lnTo>
                  <a:pt x="669448" y="613"/>
                </a:lnTo>
                <a:lnTo>
                  <a:pt x="640213" y="2437"/>
                </a:lnTo>
                <a:lnTo>
                  <a:pt x="611315" y="5446"/>
                </a:lnTo>
                <a:lnTo>
                  <a:pt x="582778" y="9617"/>
                </a:lnTo>
                <a:lnTo>
                  <a:pt x="554626" y="14926"/>
                </a:lnTo>
                <a:lnTo>
                  <a:pt x="526884" y="21348"/>
                </a:lnTo>
                <a:lnTo>
                  <a:pt x="499576" y="28859"/>
                </a:lnTo>
                <a:lnTo>
                  <a:pt x="472726" y="37435"/>
                </a:lnTo>
                <a:lnTo>
                  <a:pt x="446358" y="47051"/>
                </a:lnTo>
                <a:lnTo>
                  <a:pt x="420497" y="57683"/>
                </a:lnTo>
                <a:lnTo>
                  <a:pt x="395168" y="69308"/>
                </a:lnTo>
                <a:lnTo>
                  <a:pt x="370393" y="81900"/>
                </a:lnTo>
                <a:lnTo>
                  <a:pt x="346198" y="95435"/>
                </a:lnTo>
                <a:lnTo>
                  <a:pt x="322607" y="109890"/>
                </a:lnTo>
                <a:lnTo>
                  <a:pt x="299643" y="125239"/>
                </a:lnTo>
                <a:lnTo>
                  <a:pt x="277332" y="141460"/>
                </a:lnTo>
                <a:lnTo>
                  <a:pt x="255697" y="158526"/>
                </a:lnTo>
                <a:lnTo>
                  <a:pt x="234764" y="176415"/>
                </a:lnTo>
                <a:lnTo>
                  <a:pt x="214555" y="195101"/>
                </a:lnTo>
                <a:lnTo>
                  <a:pt x="195096" y="214561"/>
                </a:lnTo>
                <a:lnTo>
                  <a:pt x="176410" y="234770"/>
                </a:lnTo>
                <a:lnTo>
                  <a:pt x="158522" y="255704"/>
                </a:lnTo>
                <a:lnTo>
                  <a:pt x="141456" y="277340"/>
                </a:lnTo>
                <a:lnTo>
                  <a:pt x="125236" y="299652"/>
                </a:lnTo>
                <a:lnTo>
                  <a:pt x="109887" y="322616"/>
                </a:lnTo>
                <a:lnTo>
                  <a:pt x="95433" y="346208"/>
                </a:lnTo>
                <a:lnTo>
                  <a:pt x="81898" y="370403"/>
                </a:lnTo>
                <a:lnTo>
                  <a:pt x="69306" y="395178"/>
                </a:lnTo>
                <a:lnTo>
                  <a:pt x="57682" y="420509"/>
                </a:lnTo>
                <a:lnTo>
                  <a:pt x="47050" y="446371"/>
                </a:lnTo>
                <a:lnTo>
                  <a:pt x="37434" y="472739"/>
                </a:lnTo>
                <a:lnTo>
                  <a:pt x="28858" y="499589"/>
                </a:lnTo>
                <a:lnTo>
                  <a:pt x="21347" y="526898"/>
                </a:lnTo>
                <a:lnTo>
                  <a:pt x="14926" y="554641"/>
                </a:lnTo>
                <a:lnTo>
                  <a:pt x="9617" y="582794"/>
                </a:lnTo>
                <a:lnTo>
                  <a:pt x="5446" y="611332"/>
                </a:lnTo>
                <a:lnTo>
                  <a:pt x="2437" y="640230"/>
                </a:lnTo>
                <a:lnTo>
                  <a:pt x="613" y="669466"/>
                </a:lnTo>
                <a:lnTo>
                  <a:pt x="0" y="699014"/>
                </a:lnTo>
                <a:lnTo>
                  <a:pt x="0" y="4584578"/>
                </a:lnTo>
                <a:lnTo>
                  <a:pt x="6883029" y="4584578"/>
                </a:lnTo>
                <a:lnTo>
                  <a:pt x="68830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</p:sp>
      <p:sp>
        <p:nvSpPr>
          <p:cNvPr id="13" name="Text 11"/>
          <p:cNvSpPr/>
          <p:nvPr/>
        </p:nvSpPr>
        <p:spPr>
          <a:xfrm>
            <a:off x="5334055" y="0"/>
            <a:ext cx="6883029" cy="45845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21820" y="349166"/>
            <a:ext cx="539475" cy="539475"/>
          </a:xfrm>
          <a:custGeom>
            <a:avLst/>
            <a:gdLst/>
            <a:ahLst/>
            <a:cxnLst/>
            <a:rect l="l" t="t" r="r" b="b"/>
            <a:pathLst>
              <a:path w="539475" h="539475">
                <a:moveTo>
                  <a:pt x="260308" y="0"/>
                </a:moveTo>
                <a:lnTo>
                  <a:pt x="232790" y="2376"/>
                </a:lnTo>
                <a:lnTo>
                  <a:pt x="205631" y="7542"/>
                </a:lnTo>
                <a:lnTo>
                  <a:pt x="179061" y="15479"/>
                </a:lnTo>
                <a:lnTo>
                  <a:pt x="153313" y="26166"/>
                </a:lnTo>
                <a:lnTo>
                  <a:pt x="128619" y="39584"/>
                </a:lnTo>
                <a:lnTo>
                  <a:pt x="105210" y="55711"/>
                </a:lnTo>
                <a:lnTo>
                  <a:pt x="83320" y="74529"/>
                </a:lnTo>
                <a:lnTo>
                  <a:pt x="63178" y="96017"/>
                </a:lnTo>
                <a:lnTo>
                  <a:pt x="45461" y="119544"/>
                </a:lnTo>
                <a:lnTo>
                  <a:pt x="30675" y="144337"/>
                </a:lnTo>
                <a:lnTo>
                  <a:pt x="18799" y="170163"/>
                </a:lnTo>
                <a:lnTo>
                  <a:pt x="9813" y="196792"/>
                </a:lnTo>
                <a:lnTo>
                  <a:pt x="3698" y="223990"/>
                </a:lnTo>
                <a:lnTo>
                  <a:pt x="434" y="251527"/>
                </a:lnTo>
                <a:lnTo>
                  <a:pt x="0" y="279170"/>
                </a:lnTo>
                <a:lnTo>
                  <a:pt x="2376" y="306687"/>
                </a:lnTo>
                <a:lnTo>
                  <a:pt x="7542" y="333846"/>
                </a:lnTo>
                <a:lnTo>
                  <a:pt x="15479" y="360416"/>
                </a:lnTo>
                <a:lnTo>
                  <a:pt x="26166" y="386163"/>
                </a:lnTo>
                <a:lnTo>
                  <a:pt x="39584" y="410857"/>
                </a:lnTo>
                <a:lnTo>
                  <a:pt x="55711" y="434265"/>
                </a:lnTo>
                <a:lnTo>
                  <a:pt x="74529" y="456156"/>
                </a:lnTo>
                <a:lnTo>
                  <a:pt x="96017" y="476297"/>
                </a:lnTo>
                <a:lnTo>
                  <a:pt x="119544" y="494014"/>
                </a:lnTo>
                <a:lnTo>
                  <a:pt x="144337" y="508801"/>
                </a:lnTo>
                <a:lnTo>
                  <a:pt x="170163" y="520676"/>
                </a:lnTo>
                <a:lnTo>
                  <a:pt x="196792" y="529662"/>
                </a:lnTo>
                <a:lnTo>
                  <a:pt x="223990" y="535776"/>
                </a:lnTo>
                <a:lnTo>
                  <a:pt x="251527" y="539041"/>
                </a:lnTo>
                <a:lnTo>
                  <a:pt x="279170" y="539475"/>
                </a:lnTo>
                <a:lnTo>
                  <a:pt x="306687" y="537099"/>
                </a:lnTo>
                <a:lnTo>
                  <a:pt x="333846" y="531933"/>
                </a:lnTo>
                <a:lnTo>
                  <a:pt x="360416" y="523996"/>
                </a:lnTo>
                <a:lnTo>
                  <a:pt x="386163" y="513309"/>
                </a:lnTo>
                <a:lnTo>
                  <a:pt x="410857" y="499892"/>
                </a:lnTo>
                <a:lnTo>
                  <a:pt x="434265" y="483764"/>
                </a:lnTo>
                <a:lnTo>
                  <a:pt x="456156" y="464946"/>
                </a:lnTo>
                <a:lnTo>
                  <a:pt x="476297" y="443458"/>
                </a:lnTo>
                <a:lnTo>
                  <a:pt x="494014" y="419933"/>
                </a:lnTo>
                <a:lnTo>
                  <a:pt x="508801" y="395141"/>
                </a:lnTo>
                <a:lnTo>
                  <a:pt x="520676" y="369315"/>
                </a:lnTo>
                <a:lnTo>
                  <a:pt x="529662" y="342686"/>
                </a:lnTo>
                <a:lnTo>
                  <a:pt x="535776" y="315488"/>
                </a:lnTo>
                <a:lnTo>
                  <a:pt x="539041" y="287951"/>
                </a:lnTo>
                <a:lnTo>
                  <a:pt x="539475" y="260308"/>
                </a:lnTo>
                <a:lnTo>
                  <a:pt x="537099" y="232790"/>
                </a:lnTo>
                <a:lnTo>
                  <a:pt x="531933" y="205631"/>
                </a:lnTo>
                <a:lnTo>
                  <a:pt x="523996" y="179061"/>
                </a:lnTo>
                <a:lnTo>
                  <a:pt x="513309" y="153313"/>
                </a:lnTo>
                <a:lnTo>
                  <a:pt x="499892" y="128619"/>
                </a:lnTo>
                <a:lnTo>
                  <a:pt x="483764" y="105210"/>
                </a:lnTo>
                <a:lnTo>
                  <a:pt x="464946" y="83320"/>
                </a:lnTo>
                <a:lnTo>
                  <a:pt x="443458" y="63178"/>
                </a:lnTo>
                <a:lnTo>
                  <a:pt x="419933" y="45461"/>
                </a:lnTo>
                <a:lnTo>
                  <a:pt x="395141" y="30675"/>
                </a:lnTo>
                <a:lnTo>
                  <a:pt x="369315" y="18799"/>
                </a:lnTo>
                <a:lnTo>
                  <a:pt x="342686" y="9813"/>
                </a:lnTo>
                <a:lnTo>
                  <a:pt x="315488" y="3698"/>
                </a:lnTo>
                <a:lnTo>
                  <a:pt x="287951" y="434"/>
                </a:lnTo>
                <a:lnTo>
                  <a:pt x="260308" y="0"/>
                </a:lnTo>
                <a:close/>
              </a:path>
            </a:pathLst>
          </a:custGeom>
          <a:solidFill>
            <a:srgbClr val="1E1E1E"/>
          </a:solidFill>
        </p:spPr>
      </p:sp>
      <p:sp>
        <p:nvSpPr>
          <p:cNvPr id="15" name="Text 13"/>
          <p:cNvSpPr/>
          <p:nvPr/>
        </p:nvSpPr>
        <p:spPr>
          <a:xfrm>
            <a:off x="5721820" y="349166"/>
            <a:ext cx="539475" cy="5394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25497" y="466312"/>
            <a:ext cx="336161" cy="299195"/>
          </a:xfrm>
          <a:custGeom>
            <a:avLst/>
            <a:gdLst/>
            <a:ahLst/>
            <a:cxnLst/>
            <a:rect l="l" t="t" r="r" b="b"/>
            <a:pathLst>
              <a:path w="336161" h="299195">
                <a:moveTo>
                  <a:pt x="24730" y="0"/>
                </a:moveTo>
                <a:lnTo>
                  <a:pt x="0" y="29419"/>
                </a:lnTo>
                <a:lnTo>
                  <a:pt x="261506" y="249456"/>
                </a:lnTo>
                <a:lnTo>
                  <a:pt x="129064" y="260900"/>
                </a:lnTo>
                <a:lnTo>
                  <a:pt x="132366" y="299195"/>
                </a:lnTo>
                <a:lnTo>
                  <a:pt x="336161" y="281594"/>
                </a:lnTo>
                <a:lnTo>
                  <a:pt x="313025" y="83643"/>
                </a:lnTo>
                <a:lnTo>
                  <a:pt x="274855" y="88104"/>
                </a:lnTo>
                <a:lnTo>
                  <a:pt x="290727" y="223812"/>
                </a:lnTo>
                <a:lnTo>
                  <a:pt x="2473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Text 15"/>
          <p:cNvSpPr/>
          <p:nvPr/>
        </p:nvSpPr>
        <p:spPr>
          <a:xfrm>
            <a:off x="5825497" y="466312"/>
            <a:ext cx="336161" cy="2991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7708" y="377113"/>
            <a:ext cx="4902367" cy="143708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趣味游戏：互动中掌握天文知识</a:t>
            </a:r>
          </a:p>
        </p:txBody>
      </p:sp>
      <p:sp>
        <p:nvSpPr>
          <p:cNvPr id="20" name="Text 18"/>
          <p:cNvSpPr/>
          <p:nvPr/>
        </p:nvSpPr>
        <p:spPr>
          <a:xfrm>
            <a:off x="0" y="5008916"/>
            <a:ext cx="6396383" cy="12951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en-US" dirty="0" err="1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用户可以创建黑洞、调节粒子数量与引力开关，观察粒子螺旋运动轨迹，学习引力作用原理，通过互动游戏掌握复杂的天文概念</a:t>
            </a:r>
            <a:r>
              <a:rPr 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5317771" y="2840016"/>
            <a:ext cx="6883029" cy="96718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提供八种星云形态切换，支持鼠标交互改变视角，底部附星云科普信息，让用户在视觉享受中学习天文知识</a:t>
            </a: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F1206CB-6C2C-5CA6-6AB7-C48487662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8" y="2545191"/>
            <a:ext cx="5274310" cy="24707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DAAF7CE-246E-79F9-A273-EEFA7528A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90" y="9494"/>
            <a:ext cx="5274310" cy="2476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I功能演示">
            <a:hlinkClick r:id="" action="ppaction://media"/>
            <a:extLst>
              <a:ext uri="{FF2B5EF4-FFF2-40B4-BE49-F238E27FC236}">
                <a16:creationId xmlns:a16="http://schemas.microsoft.com/office/drawing/2014/main" id="{5AAC588C-F12F-66DC-2CF7-6EAA95F122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365" y="794122"/>
            <a:ext cx="11059334" cy="5893690"/>
          </a:xfrm>
          <a:prstGeom prst="rect">
            <a:avLst/>
          </a:prstGeom>
        </p:spPr>
      </p:pic>
      <p:sp>
        <p:nvSpPr>
          <p:cNvPr id="9" name="Text 7"/>
          <p:cNvSpPr/>
          <p:nvPr/>
        </p:nvSpPr>
        <p:spPr>
          <a:xfrm>
            <a:off x="505460" y="1390650"/>
            <a:ext cx="3511550" cy="4972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403725" y="1390650"/>
            <a:ext cx="3511550" cy="4972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02625" y="1390650"/>
            <a:ext cx="3511550" cy="4972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2042" y="6362253"/>
            <a:ext cx="3511404" cy="1844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00669" y="6362253"/>
            <a:ext cx="3511404" cy="1844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299295" y="6362253"/>
            <a:ext cx="3511404" cy="1844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015539" y="86237"/>
            <a:ext cx="803945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AI助手：智能问答拓展学习边界</a:t>
            </a:r>
          </a:p>
        </p:txBody>
      </p:sp>
      <p:sp>
        <p:nvSpPr>
          <p:cNvPr id="22" name="Text 20"/>
          <p:cNvSpPr/>
          <p:nvPr/>
        </p:nvSpPr>
        <p:spPr>
          <a:xfrm>
            <a:off x="838200" y="1676400"/>
            <a:ext cx="2895600" cy="838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702810" y="1676400"/>
            <a:ext cx="2895600" cy="838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F82500-4DAA-4776-9613-C773E5A95380}"/>
              </a:ext>
            </a:extLst>
          </p:cNvPr>
          <p:cNvSpPr/>
          <p:nvPr/>
        </p:nvSpPr>
        <p:spPr>
          <a:xfrm rot="16200000">
            <a:off x="3064037" y="-1102827"/>
            <a:ext cx="249822" cy="408690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宋体 CN Heavy" panose="02020900000000000000" pitchFamily="18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A96D-CADF-967E-6F09-0D52DE23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8">
            <a:extLst>
              <a:ext uri="{FF2B5EF4-FFF2-40B4-BE49-F238E27FC236}">
                <a16:creationId xmlns:a16="http://schemas.microsoft.com/office/drawing/2014/main" id="{539F4D0A-D7EC-E415-C75B-B8BE5E4C6E0C}"/>
              </a:ext>
            </a:extLst>
          </p:cNvPr>
          <p:cNvSpPr/>
          <p:nvPr/>
        </p:nvSpPr>
        <p:spPr>
          <a:xfrm>
            <a:off x="177779" y="2443618"/>
            <a:ext cx="4303416" cy="37702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3900" dirty="0">
                <a:solidFill>
                  <a:srgbClr val="D9D9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84588AEB-C5E2-B932-A6BA-B7AD4B3C5ED0}"/>
              </a:ext>
            </a:extLst>
          </p:cNvPr>
          <p:cNvSpPr/>
          <p:nvPr/>
        </p:nvSpPr>
        <p:spPr>
          <a:xfrm>
            <a:off x="88890" y="1340453"/>
            <a:ext cx="7216150" cy="1569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03E92E-1BB4-7F1A-CDB1-16C1EFD11FAE}"/>
              </a:ext>
            </a:extLst>
          </p:cNvPr>
          <p:cNvSpPr/>
          <p:nvPr/>
        </p:nvSpPr>
        <p:spPr>
          <a:xfrm rot="16200000">
            <a:off x="6013450" y="-3151797"/>
            <a:ext cx="165100" cy="121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588A67-91E6-3278-FBD8-3A0204077391}"/>
              </a:ext>
            </a:extLst>
          </p:cNvPr>
          <p:cNvSpPr/>
          <p:nvPr/>
        </p:nvSpPr>
        <p:spPr>
          <a:xfrm rot="16200000">
            <a:off x="8756966" y="1323132"/>
            <a:ext cx="165102" cy="6704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宋体 CN Heavy" panose="020209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C2A349-AE96-5274-2EAB-0AE9E7491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89" y="251645"/>
            <a:ext cx="1307296" cy="13072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9AEF7E-F2E1-6B0D-2048-89B2D3FBF87A}"/>
              </a:ext>
            </a:extLst>
          </p:cNvPr>
          <p:cNvSpPr txBox="1"/>
          <p:nvPr/>
        </p:nvSpPr>
        <p:spPr>
          <a:xfrm>
            <a:off x="5480762" y="3600315"/>
            <a:ext cx="5857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黑体" panose="02010609060101010101" pitchFamily="49" charset="-122"/>
                <a:ea typeface="MiSans" pitchFamily="34" charset="-122"/>
                <a:cs typeface="MiSans" pitchFamily="34" charset="-120"/>
              </a:rPr>
              <a:t>技术实现</a:t>
            </a:r>
            <a:endParaRPr lang="en-US" altLang="zh-CN" sz="5400" b="1" dirty="0">
              <a:solidFill>
                <a:schemeClr val="bg1"/>
              </a:solidFill>
              <a:latin typeface="黑体" panose="02010609060101010101" pitchFamily="49" charset="-122"/>
              <a:ea typeface="MiSans" pitchFamily="34" charset="-122"/>
              <a:cs typeface="Mi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21177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B39C6-B397-8161-F04E-77EEDE7EB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0">
            <a:extLst>
              <a:ext uri="{FF2B5EF4-FFF2-40B4-BE49-F238E27FC236}">
                <a16:creationId xmlns:a16="http://schemas.microsoft.com/office/drawing/2014/main" id="{DDF7D54D-A704-D8C9-F710-88E82F3CC7C1}"/>
              </a:ext>
            </a:extLst>
          </p:cNvPr>
          <p:cNvSpPr/>
          <p:nvPr/>
        </p:nvSpPr>
        <p:spPr>
          <a:xfrm>
            <a:off x="1532321" y="336580"/>
            <a:ext cx="69531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3600" b="1" dirty="0" err="1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前后端分离：轻量架构</a:t>
            </a:r>
            <a:endParaRPr lang="en-US" sz="3600" b="1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2E2926F0-9265-E89A-49AA-A33D726C709C}"/>
              </a:ext>
            </a:extLst>
          </p:cNvPr>
          <p:cNvSpPr/>
          <p:nvPr/>
        </p:nvSpPr>
        <p:spPr>
          <a:xfrm>
            <a:off x="6451968" y="1674642"/>
            <a:ext cx="4479821" cy="461665"/>
          </a:xfrm>
          <a:prstGeom prst="rect">
            <a:avLst/>
          </a:prstGeom>
          <a:solidFill>
            <a:srgbClr val="D9D9D9"/>
          </a:solidFill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技术选型</a:t>
            </a:r>
            <a:endParaRPr lang="en-US" sz="1600" dirty="0"/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76E50765-5063-FCA7-D757-435323EEDFE5}"/>
              </a:ext>
            </a:extLst>
          </p:cNvPr>
          <p:cNvSpPr/>
          <p:nvPr/>
        </p:nvSpPr>
        <p:spPr>
          <a:xfrm>
            <a:off x="6451967" y="2408584"/>
            <a:ext cx="4479822" cy="326961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 前端采用原生HTML5、CSS3与JavaScript，结合jQuery、Font Awesome、Marked.js等库提升开发效率。后端使用Node.js + Express框架，负责静态资源托管与AI接口代理，整体采用前后端分离模式，实现高效开发与部署。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06B9AC4-EE57-E4DF-7F61-E3B92EE1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3" r="52386"/>
          <a:stretch>
            <a:fillRect/>
          </a:stretch>
        </p:blipFill>
        <p:spPr>
          <a:xfrm>
            <a:off x="396608" y="2541601"/>
            <a:ext cx="2153552" cy="15430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BD0D8DB-C09F-13BA-8514-A4D73A9538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2385"/>
          <a:stretch>
            <a:fillRect/>
          </a:stretch>
        </p:blipFill>
        <p:spPr>
          <a:xfrm>
            <a:off x="396608" y="4087522"/>
            <a:ext cx="2149742" cy="1590675"/>
          </a:xfrm>
          <a:prstGeom prst="rect">
            <a:avLst/>
          </a:prstGeom>
        </p:spPr>
      </p:pic>
      <p:sp>
        <p:nvSpPr>
          <p:cNvPr id="21" name="Text 11">
            <a:extLst>
              <a:ext uri="{FF2B5EF4-FFF2-40B4-BE49-F238E27FC236}">
                <a16:creationId xmlns:a16="http://schemas.microsoft.com/office/drawing/2014/main" id="{188AEB2D-A6CF-4BEA-4D3A-9054173C6709}"/>
              </a:ext>
            </a:extLst>
          </p:cNvPr>
          <p:cNvSpPr/>
          <p:nvPr/>
        </p:nvSpPr>
        <p:spPr>
          <a:xfrm>
            <a:off x="2786881" y="2541601"/>
            <a:ext cx="2221999" cy="461665"/>
          </a:xfrm>
          <a:prstGeom prst="rect">
            <a:avLst/>
          </a:prstGeom>
          <a:solidFill>
            <a:srgbClr val="D9D9D9"/>
          </a:solidFill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前端文件</a:t>
            </a:r>
            <a:endParaRPr lang="en-US" altLang="zh-CN" sz="24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7165E61-C69C-E2CB-7A9F-601276A8FA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222"/>
          <a:stretch>
            <a:fillRect/>
          </a:stretch>
        </p:blipFill>
        <p:spPr>
          <a:xfrm>
            <a:off x="2786881" y="3151201"/>
            <a:ext cx="2221999" cy="2200275"/>
          </a:xfrm>
          <a:prstGeom prst="rect">
            <a:avLst/>
          </a:prstGeom>
        </p:spPr>
      </p:pic>
      <p:sp>
        <p:nvSpPr>
          <p:cNvPr id="24" name="Text 11">
            <a:extLst>
              <a:ext uri="{FF2B5EF4-FFF2-40B4-BE49-F238E27FC236}">
                <a16:creationId xmlns:a16="http://schemas.microsoft.com/office/drawing/2014/main" id="{AE7447EB-3B61-ACF0-EBB2-0B47F0A6FD56}"/>
              </a:ext>
            </a:extLst>
          </p:cNvPr>
          <p:cNvSpPr/>
          <p:nvPr/>
        </p:nvSpPr>
        <p:spPr>
          <a:xfrm>
            <a:off x="611489" y="1674641"/>
            <a:ext cx="4479821" cy="461665"/>
          </a:xfrm>
          <a:prstGeom prst="rect">
            <a:avLst/>
          </a:prstGeom>
          <a:solidFill>
            <a:srgbClr val="D9D9D9"/>
          </a:solidFill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文件目录</a:t>
            </a:r>
            <a:endParaRPr lang="en-US" altLang="zh-CN" sz="24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964758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16-d2sjfl61bb2p4onbq0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72030"/>
            <a:ext cx="11734800" cy="4187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4" name="Text 1"/>
          <p:cNvSpPr/>
          <p:nvPr/>
        </p:nvSpPr>
        <p:spPr>
          <a:xfrm>
            <a:off x="10908665" y="323850"/>
            <a:ext cx="353695" cy="494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342370" y="323850"/>
            <a:ext cx="353695" cy="494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57422" y="897145"/>
            <a:ext cx="7077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性能优化与多端适配</a:t>
            </a:r>
          </a:p>
        </p:txBody>
      </p:sp>
      <p:pic>
        <p:nvPicPr>
          <p:cNvPr id="8" name="Image 1" descr="https://kimi-img.moonshot.cn/pub/slides/slides_tmpl/image/25-09-04-14:55:15-d2sjfku1bb2p4onbq0o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14600"/>
            <a:ext cx="1269365" cy="134112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9-04-14:55:16-d2sjfl61bb2p4onbq0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614295"/>
            <a:ext cx="1461135" cy="12471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7779" y="2723241"/>
            <a:ext cx="363657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29920" y="4290558"/>
            <a:ext cx="495107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CN" altLang="en-US" sz="20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资源层面</a:t>
            </a:r>
            <a:r>
              <a:rPr lang="en-US" sz="2000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精简CSS与JS，图片按需压缩，首页视频背景在移动端自动替换为静态图，节省流量。外部库使用CDN加速，利用浏览器缓存提升二次访问速度。</a:t>
            </a:r>
          </a:p>
        </p:txBody>
      </p:sp>
      <p:sp>
        <p:nvSpPr>
          <p:cNvPr id="12" name="Text 7"/>
          <p:cNvSpPr/>
          <p:nvPr/>
        </p:nvSpPr>
        <p:spPr>
          <a:xfrm>
            <a:off x="7709340" y="2723241"/>
            <a:ext cx="363657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多端适配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611009" y="4299199"/>
            <a:ext cx="487154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响应式设计通过媒体查询适配手机、平板与桌面，移动端导航与卡片布局自动调整，字体与交互元素适配小屏，确保在各类设备上均能提供稳定、流畅的浏览体验。</a:t>
            </a:r>
            <a:endParaRPr lang="en-US" sz="20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2463" y="5919715"/>
            <a:ext cx="439359" cy="614178"/>
          </a:xfrm>
          <a:custGeom>
            <a:avLst/>
            <a:gdLst/>
            <a:ahLst/>
            <a:cxnLst/>
            <a:rect l="l" t="t" r="r" b="b"/>
            <a:pathLst>
              <a:path w="439359" h="614178">
                <a:moveTo>
                  <a:pt x="0" y="0"/>
                </a:moveTo>
                <a:lnTo>
                  <a:pt x="0" y="614178"/>
                </a:lnTo>
                <a:lnTo>
                  <a:pt x="439359" y="614178"/>
                </a:lnTo>
                <a:lnTo>
                  <a:pt x="439359" y="175007"/>
                </a:lnTo>
                <a:lnTo>
                  <a:pt x="152091" y="175007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</p:spPr>
      </p:sp>
      <p:sp>
        <p:nvSpPr>
          <p:cNvPr id="3" name="Text 1"/>
          <p:cNvSpPr/>
          <p:nvPr/>
        </p:nvSpPr>
        <p:spPr>
          <a:xfrm>
            <a:off x="792463" y="5919715"/>
            <a:ext cx="439359" cy="614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409" y="5919715"/>
            <a:ext cx="439359" cy="614178"/>
          </a:xfrm>
          <a:custGeom>
            <a:avLst/>
            <a:gdLst/>
            <a:ahLst/>
            <a:cxnLst/>
            <a:rect l="l" t="t" r="r" b="b"/>
            <a:pathLst>
              <a:path w="439359" h="614178">
                <a:moveTo>
                  <a:pt x="0" y="0"/>
                </a:moveTo>
                <a:lnTo>
                  <a:pt x="0" y="614178"/>
                </a:lnTo>
                <a:lnTo>
                  <a:pt x="439359" y="614178"/>
                </a:lnTo>
                <a:lnTo>
                  <a:pt x="439359" y="175007"/>
                </a:lnTo>
                <a:lnTo>
                  <a:pt x="152091" y="175007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</p:spPr>
      </p:sp>
      <p:sp>
        <p:nvSpPr>
          <p:cNvPr id="5" name="Text 3"/>
          <p:cNvSpPr/>
          <p:nvPr/>
        </p:nvSpPr>
        <p:spPr>
          <a:xfrm>
            <a:off x="254409" y="5919715"/>
            <a:ext cx="439359" cy="614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486434" y="304800"/>
            <a:ext cx="439359" cy="614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24488" y="304800"/>
            <a:ext cx="439359" cy="614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16738" y="1985443"/>
            <a:ext cx="926080" cy="6176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665010" y="4019885"/>
            <a:ext cx="426266" cy="6037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 useBgFill="1">
        <p:nvSpPr>
          <p:cNvPr id="24" name="文本框 23"/>
          <p:cNvSpPr txBox="1"/>
          <p:nvPr/>
        </p:nvSpPr>
        <p:spPr>
          <a:xfrm>
            <a:off x="4420319" y="1587424"/>
            <a:ext cx="3351361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感谢观看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8D44E8-E642-42F1-BB1A-7B0CAABD0C93}"/>
              </a:ext>
            </a:extLst>
          </p:cNvPr>
          <p:cNvSpPr txBox="1"/>
          <p:nvPr/>
        </p:nvSpPr>
        <p:spPr>
          <a:xfrm>
            <a:off x="2499359" y="2931475"/>
            <a:ext cx="71932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600" b="0" spc="300" dirty="0">
                <a:solidFill>
                  <a:schemeClr val="bg1"/>
                </a:solidFill>
                <a:latin typeface="Impact" panose="020B0806030902050204" pitchFamily="34" charset="0"/>
              </a:rPr>
              <a:t>Thanks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12191144" h="6857615">
                <a:moveTo>
                  <a:pt x="12191144" y="0"/>
                </a:moveTo>
                <a:lnTo>
                  <a:pt x="0" y="0"/>
                </a:lnTo>
                <a:lnTo>
                  <a:pt x="0" y="6857615"/>
                </a:lnTo>
                <a:lnTo>
                  <a:pt x="12191144" y="6857615"/>
                </a:lnTo>
                <a:lnTo>
                  <a:pt x="12191144" y="0"/>
                </a:lnTo>
                <a:close/>
              </a:path>
            </a:pathLst>
          </a:custGeom>
          <a:noFill/>
        </p:spPr>
      </p:sp>
      <p:sp>
        <p:nvSpPr>
          <p:cNvPr id="3" name="Text 1"/>
          <p:cNvSpPr/>
          <p:nvPr/>
        </p:nvSpPr>
        <p:spPr>
          <a:xfrm>
            <a:off x="428" y="0"/>
            <a:ext cx="12191144" cy="68576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87772" y="857190"/>
            <a:ext cx="838286" cy="838286"/>
          </a:xfrm>
          <a:custGeom>
            <a:avLst/>
            <a:gdLst/>
            <a:ahLst/>
            <a:cxnLst/>
            <a:rect l="l" t="t" r="r" b="b"/>
            <a:pathLst>
              <a:path w="838286" h="838286">
                <a:moveTo>
                  <a:pt x="640641" y="0"/>
                </a:moveTo>
                <a:lnTo>
                  <a:pt x="0" y="0"/>
                </a:lnTo>
                <a:lnTo>
                  <a:pt x="0" y="640641"/>
                </a:lnTo>
                <a:lnTo>
                  <a:pt x="2143" y="669847"/>
                </a:lnTo>
                <a:lnTo>
                  <a:pt x="8368" y="697723"/>
                </a:lnTo>
                <a:lnTo>
                  <a:pt x="18369" y="723963"/>
                </a:lnTo>
                <a:lnTo>
                  <a:pt x="31842" y="748260"/>
                </a:lnTo>
                <a:lnTo>
                  <a:pt x="48479" y="770310"/>
                </a:lnTo>
                <a:lnTo>
                  <a:pt x="67975" y="789807"/>
                </a:lnTo>
                <a:lnTo>
                  <a:pt x="90026" y="806444"/>
                </a:lnTo>
                <a:lnTo>
                  <a:pt x="114323" y="819916"/>
                </a:lnTo>
                <a:lnTo>
                  <a:pt x="140563" y="829918"/>
                </a:lnTo>
                <a:lnTo>
                  <a:pt x="168438" y="836143"/>
                </a:lnTo>
                <a:lnTo>
                  <a:pt x="197645" y="838286"/>
                </a:lnTo>
                <a:lnTo>
                  <a:pt x="838286" y="838286"/>
                </a:lnTo>
                <a:lnTo>
                  <a:pt x="838286" y="197645"/>
                </a:lnTo>
                <a:lnTo>
                  <a:pt x="836143" y="168438"/>
                </a:lnTo>
                <a:lnTo>
                  <a:pt x="829918" y="140563"/>
                </a:lnTo>
                <a:lnTo>
                  <a:pt x="819916" y="114323"/>
                </a:lnTo>
                <a:lnTo>
                  <a:pt x="806444" y="90026"/>
                </a:lnTo>
                <a:lnTo>
                  <a:pt x="789807" y="67975"/>
                </a:lnTo>
                <a:lnTo>
                  <a:pt x="770310" y="48479"/>
                </a:lnTo>
                <a:lnTo>
                  <a:pt x="748260" y="31842"/>
                </a:lnTo>
                <a:lnTo>
                  <a:pt x="723963" y="18369"/>
                </a:lnTo>
                <a:lnTo>
                  <a:pt x="697723" y="8368"/>
                </a:lnTo>
                <a:lnTo>
                  <a:pt x="669847" y="2143"/>
                </a:lnTo>
                <a:lnTo>
                  <a:pt x="640641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5" name="Text 3"/>
          <p:cNvSpPr/>
          <p:nvPr/>
        </p:nvSpPr>
        <p:spPr>
          <a:xfrm>
            <a:off x="787772" y="857190"/>
            <a:ext cx="838286" cy="838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87772" y="2233154"/>
            <a:ext cx="838286" cy="838286"/>
          </a:xfrm>
          <a:custGeom>
            <a:avLst/>
            <a:gdLst/>
            <a:ahLst/>
            <a:cxnLst/>
            <a:rect l="l" t="t" r="r" b="b"/>
            <a:pathLst>
              <a:path w="838286" h="838286">
                <a:moveTo>
                  <a:pt x="640641" y="0"/>
                </a:moveTo>
                <a:lnTo>
                  <a:pt x="0" y="0"/>
                </a:lnTo>
                <a:lnTo>
                  <a:pt x="0" y="640641"/>
                </a:lnTo>
                <a:lnTo>
                  <a:pt x="2143" y="669847"/>
                </a:lnTo>
                <a:lnTo>
                  <a:pt x="8368" y="697723"/>
                </a:lnTo>
                <a:lnTo>
                  <a:pt x="18369" y="723963"/>
                </a:lnTo>
                <a:lnTo>
                  <a:pt x="31842" y="748260"/>
                </a:lnTo>
                <a:lnTo>
                  <a:pt x="48479" y="770310"/>
                </a:lnTo>
                <a:lnTo>
                  <a:pt x="67975" y="789807"/>
                </a:lnTo>
                <a:lnTo>
                  <a:pt x="90026" y="806444"/>
                </a:lnTo>
                <a:lnTo>
                  <a:pt x="114323" y="819916"/>
                </a:lnTo>
                <a:lnTo>
                  <a:pt x="140563" y="829918"/>
                </a:lnTo>
                <a:lnTo>
                  <a:pt x="168438" y="836143"/>
                </a:lnTo>
                <a:lnTo>
                  <a:pt x="197645" y="838286"/>
                </a:lnTo>
                <a:lnTo>
                  <a:pt x="838286" y="838286"/>
                </a:lnTo>
                <a:lnTo>
                  <a:pt x="838286" y="197645"/>
                </a:lnTo>
                <a:lnTo>
                  <a:pt x="836143" y="168438"/>
                </a:lnTo>
                <a:lnTo>
                  <a:pt x="829918" y="140563"/>
                </a:lnTo>
                <a:lnTo>
                  <a:pt x="819916" y="114323"/>
                </a:lnTo>
                <a:lnTo>
                  <a:pt x="806444" y="90026"/>
                </a:lnTo>
                <a:lnTo>
                  <a:pt x="789807" y="67975"/>
                </a:lnTo>
                <a:lnTo>
                  <a:pt x="770310" y="48479"/>
                </a:lnTo>
                <a:lnTo>
                  <a:pt x="748260" y="31842"/>
                </a:lnTo>
                <a:lnTo>
                  <a:pt x="723963" y="18369"/>
                </a:lnTo>
                <a:lnTo>
                  <a:pt x="697723" y="8368"/>
                </a:lnTo>
                <a:lnTo>
                  <a:pt x="669847" y="2143"/>
                </a:lnTo>
                <a:lnTo>
                  <a:pt x="640641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5"/>
          <p:cNvSpPr/>
          <p:nvPr/>
        </p:nvSpPr>
        <p:spPr>
          <a:xfrm>
            <a:off x="787772" y="2009634"/>
            <a:ext cx="838286" cy="838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87772" y="3609118"/>
            <a:ext cx="838286" cy="838286"/>
          </a:xfrm>
          <a:custGeom>
            <a:avLst/>
            <a:gdLst/>
            <a:ahLst/>
            <a:cxnLst/>
            <a:rect l="l" t="t" r="r" b="b"/>
            <a:pathLst>
              <a:path w="838286" h="838286">
                <a:moveTo>
                  <a:pt x="640641" y="0"/>
                </a:moveTo>
                <a:lnTo>
                  <a:pt x="0" y="0"/>
                </a:lnTo>
                <a:lnTo>
                  <a:pt x="0" y="640641"/>
                </a:lnTo>
                <a:lnTo>
                  <a:pt x="2143" y="669847"/>
                </a:lnTo>
                <a:lnTo>
                  <a:pt x="8368" y="697723"/>
                </a:lnTo>
                <a:lnTo>
                  <a:pt x="18369" y="723963"/>
                </a:lnTo>
                <a:lnTo>
                  <a:pt x="31842" y="748260"/>
                </a:lnTo>
                <a:lnTo>
                  <a:pt x="48479" y="770310"/>
                </a:lnTo>
                <a:lnTo>
                  <a:pt x="67975" y="789807"/>
                </a:lnTo>
                <a:lnTo>
                  <a:pt x="90026" y="806444"/>
                </a:lnTo>
                <a:lnTo>
                  <a:pt x="114323" y="819916"/>
                </a:lnTo>
                <a:lnTo>
                  <a:pt x="140563" y="829918"/>
                </a:lnTo>
                <a:lnTo>
                  <a:pt x="168438" y="836143"/>
                </a:lnTo>
                <a:lnTo>
                  <a:pt x="197645" y="838286"/>
                </a:lnTo>
                <a:lnTo>
                  <a:pt x="838286" y="838286"/>
                </a:lnTo>
                <a:lnTo>
                  <a:pt x="838286" y="197645"/>
                </a:lnTo>
                <a:lnTo>
                  <a:pt x="836143" y="168438"/>
                </a:lnTo>
                <a:lnTo>
                  <a:pt x="829918" y="140563"/>
                </a:lnTo>
                <a:lnTo>
                  <a:pt x="819916" y="114323"/>
                </a:lnTo>
                <a:lnTo>
                  <a:pt x="806444" y="90026"/>
                </a:lnTo>
                <a:lnTo>
                  <a:pt x="789807" y="67975"/>
                </a:lnTo>
                <a:lnTo>
                  <a:pt x="770310" y="48479"/>
                </a:lnTo>
                <a:lnTo>
                  <a:pt x="748260" y="31842"/>
                </a:lnTo>
                <a:lnTo>
                  <a:pt x="723963" y="18369"/>
                </a:lnTo>
                <a:lnTo>
                  <a:pt x="697723" y="8368"/>
                </a:lnTo>
                <a:lnTo>
                  <a:pt x="669847" y="2143"/>
                </a:lnTo>
                <a:lnTo>
                  <a:pt x="640641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9" name="Text 7"/>
          <p:cNvSpPr/>
          <p:nvPr/>
        </p:nvSpPr>
        <p:spPr>
          <a:xfrm>
            <a:off x="3247794" y="3162078"/>
            <a:ext cx="838286" cy="838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87772" y="5117162"/>
            <a:ext cx="838286" cy="838286"/>
          </a:xfrm>
          <a:custGeom>
            <a:avLst/>
            <a:gdLst/>
            <a:ahLst/>
            <a:cxnLst/>
            <a:rect l="l" t="t" r="r" b="b"/>
            <a:pathLst>
              <a:path w="838286" h="838286">
                <a:moveTo>
                  <a:pt x="640641" y="0"/>
                </a:moveTo>
                <a:lnTo>
                  <a:pt x="0" y="0"/>
                </a:lnTo>
                <a:lnTo>
                  <a:pt x="0" y="640641"/>
                </a:lnTo>
                <a:lnTo>
                  <a:pt x="2143" y="669847"/>
                </a:lnTo>
                <a:lnTo>
                  <a:pt x="8368" y="697723"/>
                </a:lnTo>
                <a:lnTo>
                  <a:pt x="18369" y="723963"/>
                </a:lnTo>
                <a:lnTo>
                  <a:pt x="31842" y="748260"/>
                </a:lnTo>
                <a:lnTo>
                  <a:pt x="48479" y="770310"/>
                </a:lnTo>
                <a:lnTo>
                  <a:pt x="67975" y="789807"/>
                </a:lnTo>
                <a:lnTo>
                  <a:pt x="90026" y="806444"/>
                </a:lnTo>
                <a:lnTo>
                  <a:pt x="114323" y="819916"/>
                </a:lnTo>
                <a:lnTo>
                  <a:pt x="140563" y="829918"/>
                </a:lnTo>
                <a:lnTo>
                  <a:pt x="168438" y="836143"/>
                </a:lnTo>
                <a:lnTo>
                  <a:pt x="197645" y="838286"/>
                </a:lnTo>
                <a:lnTo>
                  <a:pt x="838286" y="838286"/>
                </a:lnTo>
                <a:lnTo>
                  <a:pt x="838286" y="197645"/>
                </a:lnTo>
                <a:lnTo>
                  <a:pt x="836143" y="168438"/>
                </a:lnTo>
                <a:lnTo>
                  <a:pt x="829918" y="140563"/>
                </a:lnTo>
                <a:lnTo>
                  <a:pt x="819916" y="114323"/>
                </a:lnTo>
                <a:lnTo>
                  <a:pt x="806444" y="90026"/>
                </a:lnTo>
                <a:lnTo>
                  <a:pt x="789807" y="67975"/>
                </a:lnTo>
                <a:lnTo>
                  <a:pt x="770310" y="48479"/>
                </a:lnTo>
                <a:lnTo>
                  <a:pt x="748260" y="31842"/>
                </a:lnTo>
                <a:lnTo>
                  <a:pt x="723963" y="18369"/>
                </a:lnTo>
                <a:lnTo>
                  <a:pt x="697723" y="8368"/>
                </a:lnTo>
                <a:lnTo>
                  <a:pt x="669847" y="2143"/>
                </a:lnTo>
                <a:lnTo>
                  <a:pt x="640641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9"/>
          <p:cNvSpPr/>
          <p:nvPr/>
        </p:nvSpPr>
        <p:spPr>
          <a:xfrm>
            <a:off x="787772" y="4314522"/>
            <a:ext cx="838286" cy="838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87772" y="5466966"/>
            <a:ext cx="838286" cy="838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5" descr="https://kimi-img.moonshot.cn/pub/slides/slides_tmpl/image/25-09-04-14:55:15-d2sjfku1bb2p4onbq0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" y="996315"/>
            <a:ext cx="560070" cy="58928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9-04-14:55:15-d2sjfku1bb2p4onbq0h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" y="5264785"/>
            <a:ext cx="648335" cy="526415"/>
          </a:xfrm>
          <a:prstGeom prst="rect">
            <a:avLst/>
          </a:prstGeom>
        </p:spPr>
      </p:pic>
      <p:pic>
        <p:nvPicPr>
          <p:cNvPr id="26" name="Image 8" descr="https://kimi-img.moonshot.cn/pub/slides/slides_tmpl/image/25-09-04-14:55:15-d2sjfku1bb2p4onbq0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98" y="3790950"/>
            <a:ext cx="629920" cy="533400"/>
          </a:xfrm>
          <a:prstGeom prst="rect">
            <a:avLst/>
          </a:prstGeom>
        </p:spPr>
      </p:pic>
      <p:pic>
        <p:nvPicPr>
          <p:cNvPr id="27" name="Image 9" descr="https://kimi-img.moonshot.cn/pub/slides/slides_tmpl/image/25-09-04-14:55:15-d2sjfku1bb2p4onbq0d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65" y="2375535"/>
            <a:ext cx="616585" cy="526415"/>
          </a:xfrm>
          <a:prstGeom prst="rect">
            <a:avLst/>
          </a:prstGeom>
        </p:spPr>
      </p:pic>
      <p:sp>
        <p:nvSpPr>
          <p:cNvPr id="28" name="Shape 16"/>
          <p:cNvSpPr/>
          <p:nvPr/>
        </p:nvSpPr>
        <p:spPr>
          <a:xfrm>
            <a:off x="10430742" y="5562460"/>
            <a:ext cx="838285" cy="838286"/>
          </a:xfrm>
          <a:custGeom>
            <a:avLst/>
            <a:gdLst/>
            <a:ahLst/>
            <a:cxnLst/>
            <a:rect l="l" t="t" r="r" b="b"/>
            <a:pathLst>
              <a:path w="527153" h="527153">
                <a:moveTo>
                  <a:pt x="263576" y="0"/>
                </a:moveTo>
                <a:lnTo>
                  <a:pt x="234857" y="1546"/>
                </a:lnTo>
                <a:lnTo>
                  <a:pt x="207032" y="6079"/>
                </a:lnTo>
                <a:lnTo>
                  <a:pt x="180265" y="13437"/>
                </a:lnTo>
                <a:lnTo>
                  <a:pt x="154715" y="23459"/>
                </a:lnTo>
                <a:lnTo>
                  <a:pt x="130544" y="35986"/>
                </a:lnTo>
                <a:lnTo>
                  <a:pt x="107911" y="50854"/>
                </a:lnTo>
                <a:lnTo>
                  <a:pt x="86978" y="67905"/>
                </a:lnTo>
                <a:lnTo>
                  <a:pt x="67905" y="86978"/>
                </a:lnTo>
                <a:lnTo>
                  <a:pt x="50854" y="107911"/>
                </a:lnTo>
                <a:lnTo>
                  <a:pt x="35986" y="130544"/>
                </a:lnTo>
                <a:lnTo>
                  <a:pt x="23459" y="154715"/>
                </a:lnTo>
                <a:lnTo>
                  <a:pt x="13437" y="180265"/>
                </a:lnTo>
                <a:lnTo>
                  <a:pt x="6079" y="207032"/>
                </a:lnTo>
                <a:lnTo>
                  <a:pt x="1546" y="234857"/>
                </a:lnTo>
                <a:lnTo>
                  <a:pt x="0" y="263576"/>
                </a:lnTo>
                <a:lnTo>
                  <a:pt x="1546" y="292296"/>
                </a:lnTo>
                <a:lnTo>
                  <a:pt x="6079" y="320120"/>
                </a:lnTo>
                <a:lnTo>
                  <a:pt x="13437" y="346888"/>
                </a:lnTo>
                <a:lnTo>
                  <a:pt x="23459" y="372437"/>
                </a:lnTo>
                <a:lnTo>
                  <a:pt x="35986" y="396609"/>
                </a:lnTo>
                <a:lnTo>
                  <a:pt x="50854" y="419242"/>
                </a:lnTo>
                <a:lnTo>
                  <a:pt x="67905" y="440175"/>
                </a:lnTo>
                <a:lnTo>
                  <a:pt x="86978" y="459247"/>
                </a:lnTo>
                <a:lnTo>
                  <a:pt x="107911" y="476298"/>
                </a:lnTo>
                <a:lnTo>
                  <a:pt x="130544" y="491167"/>
                </a:lnTo>
                <a:lnTo>
                  <a:pt x="154715" y="503694"/>
                </a:lnTo>
                <a:lnTo>
                  <a:pt x="180265" y="513716"/>
                </a:lnTo>
                <a:lnTo>
                  <a:pt x="207032" y="521073"/>
                </a:lnTo>
                <a:lnTo>
                  <a:pt x="234857" y="525606"/>
                </a:lnTo>
                <a:lnTo>
                  <a:pt x="263576" y="527153"/>
                </a:lnTo>
                <a:lnTo>
                  <a:pt x="292296" y="525606"/>
                </a:lnTo>
                <a:lnTo>
                  <a:pt x="320120" y="521073"/>
                </a:lnTo>
                <a:lnTo>
                  <a:pt x="346888" y="513716"/>
                </a:lnTo>
                <a:lnTo>
                  <a:pt x="372437" y="503694"/>
                </a:lnTo>
                <a:lnTo>
                  <a:pt x="396609" y="491167"/>
                </a:lnTo>
                <a:lnTo>
                  <a:pt x="419242" y="476298"/>
                </a:lnTo>
                <a:lnTo>
                  <a:pt x="440175" y="459247"/>
                </a:lnTo>
                <a:lnTo>
                  <a:pt x="459247" y="440175"/>
                </a:lnTo>
                <a:lnTo>
                  <a:pt x="476298" y="419242"/>
                </a:lnTo>
                <a:lnTo>
                  <a:pt x="491167" y="396609"/>
                </a:lnTo>
                <a:lnTo>
                  <a:pt x="503694" y="372437"/>
                </a:lnTo>
                <a:lnTo>
                  <a:pt x="513716" y="346888"/>
                </a:lnTo>
                <a:lnTo>
                  <a:pt x="521073" y="320120"/>
                </a:lnTo>
                <a:lnTo>
                  <a:pt x="525606" y="292296"/>
                </a:lnTo>
                <a:lnTo>
                  <a:pt x="527153" y="263576"/>
                </a:lnTo>
                <a:lnTo>
                  <a:pt x="525606" y="234857"/>
                </a:lnTo>
                <a:lnTo>
                  <a:pt x="521073" y="207032"/>
                </a:lnTo>
                <a:lnTo>
                  <a:pt x="513716" y="180265"/>
                </a:lnTo>
                <a:lnTo>
                  <a:pt x="503694" y="154715"/>
                </a:lnTo>
                <a:lnTo>
                  <a:pt x="491167" y="130544"/>
                </a:lnTo>
                <a:lnTo>
                  <a:pt x="476298" y="107911"/>
                </a:lnTo>
                <a:lnTo>
                  <a:pt x="459247" y="86978"/>
                </a:lnTo>
                <a:lnTo>
                  <a:pt x="440175" y="67905"/>
                </a:lnTo>
                <a:lnTo>
                  <a:pt x="419242" y="50854"/>
                </a:lnTo>
                <a:lnTo>
                  <a:pt x="396609" y="35986"/>
                </a:lnTo>
                <a:lnTo>
                  <a:pt x="372437" y="23459"/>
                </a:lnTo>
                <a:lnTo>
                  <a:pt x="346888" y="13437"/>
                </a:lnTo>
                <a:lnTo>
                  <a:pt x="320120" y="6079"/>
                </a:lnTo>
                <a:lnTo>
                  <a:pt x="292296" y="1546"/>
                </a:lnTo>
                <a:lnTo>
                  <a:pt x="263576" y="0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30" name="Shape 18"/>
          <p:cNvSpPr/>
          <p:nvPr/>
        </p:nvSpPr>
        <p:spPr>
          <a:xfrm>
            <a:off x="10587931" y="5773497"/>
            <a:ext cx="568246" cy="380872"/>
          </a:xfrm>
          <a:custGeom>
            <a:avLst/>
            <a:gdLst/>
            <a:ahLst/>
            <a:cxnLst/>
            <a:rect l="l" t="t" r="r" b="b"/>
            <a:pathLst>
              <a:path w="357340" h="239510">
                <a:moveTo>
                  <a:pt x="123213" y="0"/>
                </a:moveTo>
                <a:lnTo>
                  <a:pt x="0" y="123211"/>
                </a:lnTo>
                <a:lnTo>
                  <a:pt x="123562" y="239510"/>
                </a:lnTo>
                <a:lnTo>
                  <a:pt x="145997" y="215677"/>
                </a:lnTo>
                <a:lnTo>
                  <a:pt x="61286" y="135944"/>
                </a:lnTo>
                <a:lnTo>
                  <a:pt x="357340" y="135944"/>
                </a:lnTo>
                <a:lnTo>
                  <a:pt x="357340" y="103216"/>
                </a:lnTo>
                <a:lnTo>
                  <a:pt x="66279" y="103216"/>
                </a:lnTo>
                <a:lnTo>
                  <a:pt x="146352" y="23140"/>
                </a:lnTo>
                <a:lnTo>
                  <a:pt x="123213" y="0"/>
                </a:lnTo>
                <a:close/>
              </a:path>
            </a:pathLst>
          </a:custGeom>
          <a:solidFill>
            <a:srgbClr val="1E1E1E"/>
          </a:solidFill>
        </p:spPr>
      </p:sp>
      <p:pic>
        <p:nvPicPr>
          <p:cNvPr id="32" name="Image 10" descr="https://kimi-img.moonshot.cn/pub/slides/slides_tmpl/image/25-09-04-14:55:15-d2sjfku1bb2p4onbq0k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4081" y="3132868"/>
            <a:ext cx="2905022" cy="2269438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2010841" y="968769"/>
            <a:ext cx="44486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网站概述与定位</a:t>
            </a:r>
            <a:endParaRPr lang="en-US" sz="2000" dirty="0"/>
          </a:p>
        </p:txBody>
      </p:sp>
      <p:sp>
        <p:nvSpPr>
          <p:cNvPr id="34" name="Text 21"/>
          <p:cNvSpPr/>
          <p:nvPr/>
        </p:nvSpPr>
        <p:spPr>
          <a:xfrm>
            <a:off x="2010841" y="2340711"/>
            <a:ext cx="44486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 err="1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架构与栏目设计</a:t>
            </a:r>
            <a:endParaRPr lang="en-US" sz="2000" dirty="0"/>
          </a:p>
        </p:txBody>
      </p:sp>
      <p:sp>
        <p:nvSpPr>
          <p:cNvPr id="35" name="Text 22"/>
          <p:cNvSpPr/>
          <p:nvPr/>
        </p:nvSpPr>
        <p:spPr>
          <a:xfrm>
            <a:off x="2036489" y="3712654"/>
            <a:ext cx="442300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功能模块解析</a:t>
            </a:r>
            <a:endParaRPr lang="en-US" sz="2000" dirty="0"/>
          </a:p>
        </p:txBody>
      </p:sp>
      <p:sp>
        <p:nvSpPr>
          <p:cNvPr id="36" name="Text 23"/>
          <p:cNvSpPr/>
          <p:nvPr/>
        </p:nvSpPr>
        <p:spPr>
          <a:xfrm>
            <a:off x="2010841" y="5216677"/>
            <a:ext cx="44486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 err="1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C1C241-9D23-1935-B6D4-CA13B0B9C284}"/>
              </a:ext>
            </a:extLst>
          </p:cNvPr>
          <p:cNvSpPr/>
          <p:nvPr/>
        </p:nvSpPr>
        <p:spPr>
          <a:xfrm flipH="1">
            <a:off x="541397" y="0"/>
            <a:ext cx="4571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宋体 CN Heavy" panose="02020900000000000000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DA2FBBC-B27C-9669-D52A-475576CE99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89" y="251645"/>
            <a:ext cx="1307296" cy="130729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8"/>
          <p:cNvSpPr/>
          <p:nvPr/>
        </p:nvSpPr>
        <p:spPr>
          <a:xfrm>
            <a:off x="177779" y="2443618"/>
            <a:ext cx="4303416" cy="37702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3900" dirty="0">
                <a:solidFill>
                  <a:srgbClr val="D9D9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E977B666-424D-0BF7-6E9F-3D536C5716CB}"/>
              </a:ext>
            </a:extLst>
          </p:cNvPr>
          <p:cNvSpPr/>
          <p:nvPr/>
        </p:nvSpPr>
        <p:spPr>
          <a:xfrm>
            <a:off x="88889" y="1340453"/>
            <a:ext cx="8204505" cy="1569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9BA043B-45C4-FC5B-783B-C6D3A9CECDC1}"/>
              </a:ext>
            </a:extLst>
          </p:cNvPr>
          <p:cNvSpPr/>
          <p:nvPr/>
        </p:nvSpPr>
        <p:spPr>
          <a:xfrm rot="16200000">
            <a:off x="6013450" y="-3151797"/>
            <a:ext cx="165100" cy="121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0DD5887-1E4B-9AC7-96CC-4F804C2A7FC7}"/>
              </a:ext>
            </a:extLst>
          </p:cNvPr>
          <p:cNvSpPr/>
          <p:nvPr/>
        </p:nvSpPr>
        <p:spPr>
          <a:xfrm rot="16200000">
            <a:off x="8756966" y="1323132"/>
            <a:ext cx="165102" cy="6704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宋体 CN Heavy" panose="02020900000000000000" pitchFamily="18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383718A-93D7-44C4-7182-EE00AB55C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89" y="251645"/>
            <a:ext cx="1307296" cy="130729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6872888-E9AC-86D9-D75A-7869EF5357CE}"/>
              </a:ext>
            </a:extLst>
          </p:cNvPr>
          <p:cNvSpPr txBox="1"/>
          <p:nvPr/>
        </p:nvSpPr>
        <p:spPr>
          <a:xfrm>
            <a:off x="5480762" y="3600315"/>
            <a:ext cx="10440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黑体" panose="02010609060101010101" pitchFamily="49" charset="-122"/>
                <a:ea typeface="MiSans" pitchFamily="34" charset="-122"/>
                <a:cs typeface="MiSans" pitchFamily="34" charset="-120"/>
              </a:rPr>
              <a:t>网站概述与定位</a:t>
            </a:r>
            <a:endParaRPr lang="en-US" altLang="zh-CN" sz="5400" b="1" dirty="0">
              <a:solidFill>
                <a:schemeClr val="bg1"/>
              </a:solidFill>
              <a:latin typeface="黑体" panose="02010609060101010101" pitchFamily="49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12191144" h="6857615">
                <a:moveTo>
                  <a:pt x="12191144" y="0"/>
                </a:moveTo>
                <a:lnTo>
                  <a:pt x="0" y="0"/>
                </a:lnTo>
                <a:lnTo>
                  <a:pt x="0" y="6857615"/>
                </a:lnTo>
                <a:lnTo>
                  <a:pt x="12191144" y="6857615"/>
                </a:lnTo>
                <a:lnTo>
                  <a:pt x="12191144" y="0"/>
                </a:lnTo>
                <a:close/>
              </a:path>
            </a:pathLst>
          </a:custGeom>
          <a:noFill/>
        </p:spPr>
      </p:sp>
      <p:sp>
        <p:nvSpPr>
          <p:cNvPr id="3" name="Text 1"/>
          <p:cNvSpPr/>
          <p:nvPr/>
        </p:nvSpPr>
        <p:spPr>
          <a:xfrm>
            <a:off x="428" y="0"/>
            <a:ext cx="12191144" cy="68576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9995" y="1749412"/>
            <a:ext cx="3519875" cy="4716271"/>
          </a:xfrm>
          <a:custGeom>
            <a:avLst/>
            <a:gdLst/>
            <a:ahLst/>
            <a:cxnLst/>
            <a:rect l="l" t="t" r="r" b="b"/>
            <a:pathLst>
              <a:path w="3519875" h="4716271">
                <a:moveTo>
                  <a:pt x="3417365" y="0"/>
                </a:moveTo>
                <a:lnTo>
                  <a:pt x="102510" y="0"/>
                </a:lnTo>
                <a:lnTo>
                  <a:pt x="75260" y="3662"/>
                </a:lnTo>
                <a:lnTo>
                  <a:pt x="50773" y="13995"/>
                </a:lnTo>
                <a:lnTo>
                  <a:pt x="30026" y="30024"/>
                </a:lnTo>
                <a:lnTo>
                  <a:pt x="13996" y="50770"/>
                </a:lnTo>
                <a:lnTo>
                  <a:pt x="3662" y="75257"/>
                </a:lnTo>
                <a:lnTo>
                  <a:pt x="0" y="102505"/>
                </a:lnTo>
                <a:lnTo>
                  <a:pt x="0" y="4613766"/>
                </a:lnTo>
                <a:lnTo>
                  <a:pt x="3662" y="4641017"/>
                </a:lnTo>
                <a:lnTo>
                  <a:pt x="13996" y="4665504"/>
                </a:lnTo>
                <a:lnTo>
                  <a:pt x="30026" y="4686249"/>
                </a:lnTo>
                <a:lnTo>
                  <a:pt x="50773" y="4702277"/>
                </a:lnTo>
                <a:lnTo>
                  <a:pt x="75260" y="4712610"/>
                </a:lnTo>
                <a:lnTo>
                  <a:pt x="102510" y="4716271"/>
                </a:lnTo>
                <a:lnTo>
                  <a:pt x="3417365" y="4716271"/>
                </a:lnTo>
                <a:lnTo>
                  <a:pt x="3444615" y="4712610"/>
                </a:lnTo>
                <a:lnTo>
                  <a:pt x="3469102" y="4702277"/>
                </a:lnTo>
                <a:lnTo>
                  <a:pt x="3489849" y="4686249"/>
                </a:lnTo>
                <a:lnTo>
                  <a:pt x="3505879" y="4665504"/>
                </a:lnTo>
                <a:lnTo>
                  <a:pt x="3516213" y="4641017"/>
                </a:lnTo>
                <a:lnTo>
                  <a:pt x="3519875" y="4613766"/>
                </a:lnTo>
                <a:lnTo>
                  <a:pt x="3519875" y="102505"/>
                </a:lnTo>
                <a:lnTo>
                  <a:pt x="3516213" y="75257"/>
                </a:lnTo>
                <a:lnTo>
                  <a:pt x="3505879" y="50770"/>
                </a:lnTo>
                <a:lnTo>
                  <a:pt x="3489849" y="30024"/>
                </a:lnTo>
                <a:lnTo>
                  <a:pt x="3469102" y="13995"/>
                </a:lnTo>
                <a:lnTo>
                  <a:pt x="3444615" y="3662"/>
                </a:lnTo>
                <a:lnTo>
                  <a:pt x="3417365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6200">
            <a:solidFill>
              <a:srgbClr val="FF743E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Text 7"/>
          <p:cNvSpPr/>
          <p:nvPr/>
        </p:nvSpPr>
        <p:spPr>
          <a:xfrm>
            <a:off x="1023488" y="1766572"/>
            <a:ext cx="3519875" cy="47162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163850" y="585865"/>
            <a:ext cx="3519875" cy="47162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513833" y="1048427"/>
            <a:ext cx="2282570" cy="607883"/>
          </a:xfrm>
          <a:custGeom>
            <a:avLst/>
            <a:gdLst/>
            <a:ahLst/>
            <a:cxnLst/>
            <a:rect l="l" t="t" r="r" b="b"/>
            <a:pathLst>
              <a:path w="3519875" h="853688">
                <a:moveTo>
                  <a:pt x="3417365" y="853688"/>
                </a:moveTo>
                <a:lnTo>
                  <a:pt x="102510" y="853688"/>
                </a:lnTo>
                <a:lnTo>
                  <a:pt x="75260" y="850027"/>
                </a:lnTo>
                <a:lnTo>
                  <a:pt x="50773" y="839694"/>
                </a:lnTo>
                <a:lnTo>
                  <a:pt x="30026" y="823666"/>
                </a:lnTo>
                <a:lnTo>
                  <a:pt x="13996" y="802920"/>
                </a:lnTo>
                <a:lnTo>
                  <a:pt x="3662" y="778434"/>
                </a:lnTo>
                <a:lnTo>
                  <a:pt x="0" y="751182"/>
                </a:lnTo>
                <a:lnTo>
                  <a:pt x="0" y="102506"/>
                </a:lnTo>
                <a:lnTo>
                  <a:pt x="3662" y="75257"/>
                </a:lnTo>
                <a:lnTo>
                  <a:pt x="13996" y="50770"/>
                </a:lnTo>
                <a:lnTo>
                  <a:pt x="30026" y="30024"/>
                </a:lnTo>
                <a:lnTo>
                  <a:pt x="50773" y="13995"/>
                </a:lnTo>
                <a:lnTo>
                  <a:pt x="75260" y="3662"/>
                </a:lnTo>
                <a:lnTo>
                  <a:pt x="102510" y="0"/>
                </a:lnTo>
                <a:lnTo>
                  <a:pt x="3417365" y="0"/>
                </a:lnTo>
                <a:lnTo>
                  <a:pt x="3444615" y="3662"/>
                </a:lnTo>
                <a:lnTo>
                  <a:pt x="3469102" y="13995"/>
                </a:lnTo>
                <a:lnTo>
                  <a:pt x="3489849" y="30024"/>
                </a:lnTo>
                <a:lnTo>
                  <a:pt x="3505879" y="50770"/>
                </a:lnTo>
                <a:lnTo>
                  <a:pt x="3516213" y="75257"/>
                </a:lnTo>
                <a:lnTo>
                  <a:pt x="3519875" y="102506"/>
                </a:lnTo>
                <a:lnTo>
                  <a:pt x="3519875" y="751182"/>
                </a:lnTo>
                <a:lnTo>
                  <a:pt x="3516213" y="778434"/>
                </a:lnTo>
                <a:lnTo>
                  <a:pt x="3505879" y="802920"/>
                </a:lnTo>
                <a:lnTo>
                  <a:pt x="3489849" y="823666"/>
                </a:lnTo>
                <a:lnTo>
                  <a:pt x="3469102" y="839694"/>
                </a:lnTo>
                <a:lnTo>
                  <a:pt x="3444615" y="850027"/>
                </a:lnTo>
                <a:lnTo>
                  <a:pt x="3417365" y="853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EEEEEE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335283" y="4963351"/>
            <a:ext cx="215251" cy="211015"/>
          </a:xfrm>
          <a:custGeom>
            <a:avLst/>
            <a:gdLst/>
            <a:ahLst/>
            <a:cxnLst/>
            <a:rect l="l" t="t" r="r" b="b"/>
            <a:pathLst>
              <a:path w="215251" h="211015">
                <a:moveTo>
                  <a:pt x="209217" y="0"/>
                </a:moveTo>
                <a:lnTo>
                  <a:pt x="0" y="0"/>
                </a:lnTo>
                <a:lnTo>
                  <a:pt x="0" y="204827"/>
                </a:lnTo>
                <a:lnTo>
                  <a:pt x="17271" y="204827"/>
                </a:lnTo>
                <a:lnTo>
                  <a:pt x="17271" y="29177"/>
                </a:lnTo>
                <a:lnTo>
                  <a:pt x="203182" y="211015"/>
                </a:lnTo>
                <a:lnTo>
                  <a:pt x="215251" y="198646"/>
                </a:lnTo>
                <a:lnTo>
                  <a:pt x="29830" y="17291"/>
                </a:lnTo>
                <a:lnTo>
                  <a:pt x="209217" y="17291"/>
                </a:lnTo>
                <a:lnTo>
                  <a:pt x="209217" y="0"/>
                </a:lnTo>
                <a:close/>
              </a:path>
            </a:pathLst>
          </a:custGeom>
          <a:solidFill>
            <a:srgbClr val="1E1E1E"/>
          </a:solidFill>
        </p:spPr>
      </p:sp>
      <p:sp>
        <p:nvSpPr>
          <p:cNvPr id="22" name="Text 19"/>
          <p:cNvSpPr/>
          <p:nvPr/>
        </p:nvSpPr>
        <p:spPr>
          <a:xfrm>
            <a:off x="7962769" y="2946193"/>
            <a:ext cx="3879911" cy="23558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163423" y="5857596"/>
            <a:ext cx="276860" cy="521970"/>
          </a:xfrm>
          <a:custGeom>
            <a:avLst/>
            <a:gdLst/>
            <a:ahLst/>
            <a:cxnLst/>
            <a:rect l="l" t="t" r="r" b="b"/>
            <a:pathLst>
              <a:path w="276860" h="521970">
                <a:moveTo>
                  <a:pt x="146783" y="0"/>
                </a:moveTo>
                <a:lnTo>
                  <a:pt x="119133" y="1705"/>
                </a:lnTo>
                <a:lnTo>
                  <a:pt x="94319" y="6798"/>
                </a:lnTo>
                <a:lnTo>
                  <a:pt x="72357" y="15239"/>
                </a:lnTo>
                <a:lnTo>
                  <a:pt x="53266" y="26991"/>
                </a:lnTo>
                <a:lnTo>
                  <a:pt x="37064" y="42018"/>
                </a:lnTo>
                <a:lnTo>
                  <a:pt x="23768" y="60280"/>
                </a:lnTo>
                <a:lnTo>
                  <a:pt x="13396" y="81740"/>
                </a:lnTo>
                <a:lnTo>
                  <a:pt x="5965" y="106362"/>
                </a:lnTo>
                <a:lnTo>
                  <a:pt x="1494" y="134107"/>
                </a:lnTo>
                <a:lnTo>
                  <a:pt x="0" y="164937"/>
                </a:lnTo>
                <a:lnTo>
                  <a:pt x="0" y="354239"/>
                </a:lnTo>
                <a:lnTo>
                  <a:pt x="1494" y="385657"/>
                </a:lnTo>
                <a:lnTo>
                  <a:pt x="5900" y="413498"/>
                </a:lnTo>
                <a:lnTo>
                  <a:pt x="5965" y="413910"/>
                </a:lnTo>
                <a:lnTo>
                  <a:pt x="13396" y="438964"/>
                </a:lnTo>
                <a:lnTo>
                  <a:pt x="23768" y="460786"/>
                </a:lnTo>
                <a:lnTo>
                  <a:pt x="37064" y="479341"/>
                </a:lnTo>
                <a:lnTo>
                  <a:pt x="53266" y="494599"/>
                </a:lnTo>
                <a:lnTo>
                  <a:pt x="72357" y="506523"/>
                </a:lnTo>
                <a:lnTo>
                  <a:pt x="94319" y="515082"/>
                </a:lnTo>
                <a:lnTo>
                  <a:pt x="119133" y="520242"/>
                </a:lnTo>
                <a:lnTo>
                  <a:pt x="146783" y="521970"/>
                </a:lnTo>
                <a:lnTo>
                  <a:pt x="174634" y="520242"/>
                </a:lnTo>
                <a:lnTo>
                  <a:pt x="199609" y="515082"/>
                </a:lnTo>
                <a:lnTo>
                  <a:pt x="221695" y="506523"/>
                </a:lnTo>
                <a:lnTo>
                  <a:pt x="240879" y="494599"/>
                </a:lnTo>
                <a:lnTo>
                  <a:pt x="257148" y="479341"/>
                </a:lnTo>
                <a:lnTo>
                  <a:pt x="270489" y="460786"/>
                </a:lnTo>
                <a:lnTo>
                  <a:pt x="276486" y="448198"/>
                </a:lnTo>
                <a:lnTo>
                  <a:pt x="146783" y="448198"/>
                </a:lnTo>
                <a:lnTo>
                  <a:pt x="130647" y="446991"/>
                </a:lnTo>
                <a:lnTo>
                  <a:pt x="106635" y="436748"/>
                </a:lnTo>
                <a:lnTo>
                  <a:pt x="91600" y="413498"/>
                </a:lnTo>
                <a:lnTo>
                  <a:pt x="83896" y="372022"/>
                </a:lnTo>
                <a:lnTo>
                  <a:pt x="82934" y="344499"/>
                </a:lnTo>
                <a:lnTo>
                  <a:pt x="82934" y="177471"/>
                </a:lnTo>
                <a:lnTo>
                  <a:pt x="83896" y="149946"/>
                </a:lnTo>
                <a:lnTo>
                  <a:pt x="86785" y="126924"/>
                </a:lnTo>
                <a:lnTo>
                  <a:pt x="98343" y="94651"/>
                </a:lnTo>
                <a:lnTo>
                  <a:pt x="117334" y="78731"/>
                </a:lnTo>
                <a:lnTo>
                  <a:pt x="146783" y="73771"/>
                </a:lnTo>
                <a:lnTo>
                  <a:pt x="276860" y="73771"/>
                </a:lnTo>
                <a:lnTo>
                  <a:pt x="270277" y="60280"/>
                </a:lnTo>
                <a:lnTo>
                  <a:pt x="256873" y="42018"/>
                </a:lnTo>
                <a:lnTo>
                  <a:pt x="240562" y="26991"/>
                </a:lnTo>
                <a:lnTo>
                  <a:pt x="221372" y="15239"/>
                </a:lnTo>
                <a:lnTo>
                  <a:pt x="199327" y="6798"/>
                </a:lnTo>
                <a:lnTo>
                  <a:pt x="174456" y="1705"/>
                </a:lnTo>
                <a:lnTo>
                  <a:pt x="146783" y="0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25" name="Text 22"/>
          <p:cNvSpPr/>
          <p:nvPr/>
        </p:nvSpPr>
        <p:spPr>
          <a:xfrm>
            <a:off x="1163423" y="5857596"/>
            <a:ext cx="276860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568553" y="5864581"/>
            <a:ext cx="159385" cy="508000"/>
          </a:xfrm>
          <a:custGeom>
            <a:avLst/>
            <a:gdLst/>
            <a:ahLst/>
            <a:cxnLst/>
            <a:rect l="l" t="t" r="r" b="b"/>
            <a:pathLst>
              <a:path w="159385" h="508000">
                <a:moveTo>
                  <a:pt x="159385" y="0"/>
                </a:moveTo>
                <a:lnTo>
                  <a:pt x="90388" y="0"/>
                </a:lnTo>
                <a:lnTo>
                  <a:pt x="0" y="70285"/>
                </a:lnTo>
                <a:lnTo>
                  <a:pt x="0" y="162144"/>
                </a:lnTo>
                <a:lnTo>
                  <a:pt x="82108" y="100210"/>
                </a:lnTo>
                <a:lnTo>
                  <a:pt x="82108" y="508000"/>
                </a:lnTo>
                <a:lnTo>
                  <a:pt x="159385" y="508000"/>
                </a:lnTo>
                <a:lnTo>
                  <a:pt x="159385" y="0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27" name="Text 24"/>
          <p:cNvSpPr/>
          <p:nvPr/>
        </p:nvSpPr>
        <p:spPr>
          <a:xfrm>
            <a:off x="1568553" y="5864581"/>
            <a:ext cx="159385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513833" y="1092235"/>
            <a:ext cx="22055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选题</a:t>
            </a:r>
            <a:r>
              <a:rPr lang="en-US" sz="2800" b="1" dirty="0" err="1">
                <a:solidFill>
                  <a:schemeClr val="accent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初衷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3" name="Text 30"/>
          <p:cNvSpPr/>
          <p:nvPr/>
        </p:nvSpPr>
        <p:spPr>
          <a:xfrm>
            <a:off x="965249" y="2103450"/>
            <a:ext cx="3371863" cy="327192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随着科技发展，人类对宇宙的探索不断深入，但天文知识在大众尤其是青少年群体中的普及程度仍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有不足。本网站希望可以助力天文知识的科普，同时小组成员对天文知识有一定的兴趣。</a:t>
            </a:r>
            <a:endParaRPr lang="en-US" sz="16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CB6A2A4-237B-D268-D89F-0805319DA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89" y="251645"/>
            <a:ext cx="1307296" cy="1307296"/>
          </a:xfrm>
          <a:prstGeom prst="rect">
            <a:avLst/>
          </a:prstGeom>
        </p:spPr>
      </p:pic>
      <p:sp>
        <p:nvSpPr>
          <p:cNvPr id="37" name="Shape 8">
            <a:extLst>
              <a:ext uri="{FF2B5EF4-FFF2-40B4-BE49-F238E27FC236}">
                <a16:creationId xmlns:a16="http://schemas.microsoft.com/office/drawing/2014/main" id="{5DBD730C-B7AB-1EA6-9806-CA769ED63193}"/>
              </a:ext>
            </a:extLst>
          </p:cNvPr>
          <p:cNvSpPr/>
          <p:nvPr/>
        </p:nvSpPr>
        <p:spPr>
          <a:xfrm>
            <a:off x="7683725" y="1949714"/>
            <a:ext cx="3519875" cy="4716271"/>
          </a:xfrm>
          <a:custGeom>
            <a:avLst/>
            <a:gdLst/>
            <a:ahLst/>
            <a:cxnLst/>
            <a:rect l="l" t="t" r="r" b="b"/>
            <a:pathLst>
              <a:path w="3519875" h="4716271">
                <a:moveTo>
                  <a:pt x="3417364" y="0"/>
                </a:moveTo>
                <a:lnTo>
                  <a:pt x="102504" y="0"/>
                </a:lnTo>
                <a:lnTo>
                  <a:pt x="75254" y="3662"/>
                </a:lnTo>
                <a:lnTo>
                  <a:pt x="50768" y="13995"/>
                </a:lnTo>
                <a:lnTo>
                  <a:pt x="30023" y="30024"/>
                </a:lnTo>
                <a:lnTo>
                  <a:pt x="13995" y="50770"/>
                </a:lnTo>
                <a:lnTo>
                  <a:pt x="3661" y="75257"/>
                </a:lnTo>
                <a:lnTo>
                  <a:pt x="0" y="102505"/>
                </a:lnTo>
                <a:lnTo>
                  <a:pt x="0" y="4613766"/>
                </a:lnTo>
                <a:lnTo>
                  <a:pt x="3661" y="4641017"/>
                </a:lnTo>
                <a:lnTo>
                  <a:pt x="13995" y="4665504"/>
                </a:lnTo>
                <a:lnTo>
                  <a:pt x="30023" y="4686249"/>
                </a:lnTo>
                <a:lnTo>
                  <a:pt x="50768" y="4702277"/>
                </a:lnTo>
                <a:lnTo>
                  <a:pt x="75254" y="4712610"/>
                </a:lnTo>
                <a:lnTo>
                  <a:pt x="102504" y="4716271"/>
                </a:lnTo>
                <a:lnTo>
                  <a:pt x="3417364" y="4716271"/>
                </a:lnTo>
                <a:lnTo>
                  <a:pt x="3444616" y="4712610"/>
                </a:lnTo>
                <a:lnTo>
                  <a:pt x="3469105" y="4702277"/>
                </a:lnTo>
                <a:lnTo>
                  <a:pt x="3489851" y="4686249"/>
                </a:lnTo>
                <a:lnTo>
                  <a:pt x="3505880" y="4665504"/>
                </a:lnTo>
                <a:lnTo>
                  <a:pt x="3516213" y="4641017"/>
                </a:lnTo>
                <a:lnTo>
                  <a:pt x="3519875" y="4613766"/>
                </a:lnTo>
                <a:lnTo>
                  <a:pt x="3519875" y="102505"/>
                </a:lnTo>
                <a:lnTo>
                  <a:pt x="3516213" y="75257"/>
                </a:lnTo>
                <a:lnTo>
                  <a:pt x="3505880" y="50770"/>
                </a:lnTo>
                <a:lnTo>
                  <a:pt x="3489851" y="30024"/>
                </a:lnTo>
                <a:lnTo>
                  <a:pt x="3469105" y="13995"/>
                </a:lnTo>
                <a:lnTo>
                  <a:pt x="3444616" y="3662"/>
                </a:lnTo>
                <a:lnTo>
                  <a:pt x="341736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bg1"/>
            </a:solidFill>
          </a:ln>
        </p:spPr>
      </p:sp>
      <p:sp>
        <p:nvSpPr>
          <p:cNvPr id="38" name="Shape 25">
            <a:extLst>
              <a:ext uri="{FF2B5EF4-FFF2-40B4-BE49-F238E27FC236}">
                <a16:creationId xmlns:a16="http://schemas.microsoft.com/office/drawing/2014/main" id="{D66EF2FB-E28E-8DE6-294A-592506CBC0B1}"/>
              </a:ext>
            </a:extLst>
          </p:cNvPr>
          <p:cNvSpPr/>
          <p:nvPr/>
        </p:nvSpPr>
        <p:spPr>
          <a:xfrm>
            <a:off x="8021327" y="5642033"/>
            <a:ext cx="276860" cy="521970"/>
          </a:xfrm>
          <a:custGeom>
            <a:avLst/>
            <a:gdLst/>
            <a:ahLst/>
            <a:cxnLst/>
            <a:rect l="l" t="t" r="r" b="b"/>
            <a:pathLst>
              <a:path w="276860" h="521970">
                <a:moveTo>
                  <a:pt x="146783" y="0"/>
                </a:moveTo>
                <a:lnTo>
                  <a:pt x="119133" y="1705"/>
                </a:lnTo>
                <a:lnTo>
                  <a:pt x="94319" y="6798"/>
                </a:lnTo>
                <a:lnTo>
                  <a:pt x="72357" y="15239"/>
                </a:lnTo>
                <a:lnTo>
                  <a:pt x="53266" y="26991"/>
                </a:lnTo>
                <a:lnTo>
                  <a:pt x="37064" y="42018"/>
                </a:lnTo>
                <a:lnTo>
                  <a:pt x="23768" y="60280"/>
                </a:lnTo>
                <a:lnTo>
                  <a:pt x="13396" y="81740"/>
                </a:lnTo>
                <a:lnTo>
                  <a:pt x="5965" y="106362"/>
                </a:lnTo>
                <a:lnTo>
                  <a:pt x="1494" y="134107"/>
                </a:lnTo>
                <a:lnTo>
                  <a:pt x="0" y="164937"/>
                </a:lnTo>
                <a:lnTo>
                  <a:pt x="0" y="354239"/>
                </a:lnTo>
                <a:lnTo>
                  <a:pt x="1494" y="385657"/>
                </a:lnTo>
                <a:lnTo>
                  <a:pt x="5900" y="413498"/>
                </a:lnTo>
                <a:lnTo>
                  <a:pt x="5965" y="413910"/>
                </a:lnTo>
                <a:lnTo>
                  <a:pt x="13396" y="438964"/>
                </a:lnTo>
                <a:lnTo>
                  <a:pt x="23768" y="460786"/>
                </a:lnTo>
                <a:lnTo>
                  <a:pt x="37064" y="479341"/>
                </a:lnTo>
                <a:lnTo>
                  <a:pt x="53266" y="494599"/>
                </a:lnTo>
                <a:lnTo>
                  <a:pt x="72357" y="506523"/>
                </a:lnTo>
                <a:lnTo>
                  <a:pt x="94319" y="515082"/>
                </a:lnTo>
                <a:lnTo>
                  <a:pt x="119133" y="520242"/>
                </a:lnTo>
                <a:lnTo>
                  <a:pt x="146783" y="521970"/>
                </a:lnTo>
                <a:lnTo>
                  <a:pt x="174634" y="520242"/>
                </a:lnTo>
                <a:lnTo>
                  <a:pt x="199609" y="515082"/>
                </a:lnTo>
                <a:lnTo>
                  <a:pt x="221695" y="506523"/>
                </a:lnTo>
                <a:lnTo>
                  <a:pt x="240879" y="494599"/>
                </a:lnTo>
                <a:lnTo>
                  <a:pt x="257148" y="479341"/>
                </a:lnTo>
                <a:lnTo>
                  <a:pt x="270489" y="460786"/>
                </a:lnTo>
                <a:lnTo>
                  <a:pt x="276486" y="448198"/>
                </a:lnTo>
                <a:lnTo>
                  <a:pt x="146783" y="448198"/>
                </a:lnTo>
                <a:lnTo>
                  <a:pt x="130647" y="446991"/>
                </a:lnTo>
                <a:lnTo>
                  <a:pt x="106635" y="436748"/>
                </a:lnTo>
                <a:lnTo>
                  <a:pt x="91600" y="413498"/>
                </a:lnTo>
                <a:lnTo>
                  <a:pt x="83896" y="372022"/>
                </a:lnTo>
                <a:lnTo>
                  <a:pt x="82934" y="344499"/>
                </a:lnTo>
                <a:lnTo>
                  <a:pt x="82934" y="177471"/>
                </a:lnTo>
                <a:lnTo>
                  <a:pt x="83896" y="149946"/>
                </a:lnTo>
                <a:lnTo>
                  <a:pt x="86785" y="126924"/>
                </a:lnTo>
                <a:lnTo>
                  <a:pt x="98343" y="94651"/>
                </a:lnTo>
                <a:lnTo>
                  <a:pt x="117334" y="78731"/>
                </a:lnTo>
                <a:lnTo>
                  <a:pt x="146783" y="73771"/>
                </a:lnTo>
                <a:lnTo>
                  <a:pt x="276860" y="73771"/>
                </a:lnTo>
                <a:lnTo>
                  <a:pt x="270277" y="60280"/>
                </a:lnTo>
                <a:lnTo>
                  <a:pt x="256873" y="42018"/>
                </a:lnTo>
                <a:lnTo>
                  <a:pt x="240562" y="26991"/>
                </a:lnTo>
                <a:lnTo>
                  <a:pt x="221372" y="15239"/>
                </a:lnTo>
                <a:lnTo>
                  <a:pt x="199327" y="6798"/>
                </a:lnTo>
                <a:lnTo>
                  <a:pt x="174456" y="1705"/>
                </a:lnTo>
                <a:lnTo>
                  <a:pt x="146783" y="0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39" name="Shape 27">
            <a:extLst>
              <a:ext uri="{FF2B5EF4-FFF2-40B4-BE49-F238E27FC236}">
                <a16:creationId xmlns:a16="http://schemas.microsoft.com/office/drawing/2014/main" id="{F72DF63A-10E5-5DD5-F9F4-0C2D7A46973A}"/>
              </a:ext>
            </a:extLst>
          </p:cNvPr>
          <p:cNvSpPr/>
          <p:nvPr/>
        </p:nvSpPr>
        <p:spPr>
          <a:xfrm>
            <a:off x="8416680" y="5649018"/>
            <a:ext cx="269240" cy="514985"/>
          </a:xfrm>
          <a:custGeom>
            <a:avLst/>
            <a:gdLst/>
            <a:ahLst/>
            <a:cxnLst/>
            <a:rect l="l" t="t" r="r" b="b"/>
            <a:pathLst>
              <a:path w="269240" h="514985">
                <a:moveTo>
                  <a:pt x="134625" y="0"/>
                </a:moveTo>
                <a:lnTo>
                  <a:pt x="105811" y="2338"/>
                </a:lnTo>
                <a:lnTo>
                  <a:pt x="79652" y="9308"/>
                </a:lnTo>
                <a:lnTo>
                  <a:pt x="56471" y="20845"/>
                </a:lnTo>
                <a:lnTo>
                  <a:pt x="36594" y="36883"/>
                </a:lnTo>
                <a:lnTo>
                  <a:pt x="20681" y="56804"/>
                </a:lnTo>
                <a:lnTo>
                  <a:pt x="9234" y="79856"/>
                </a:lnTo>
                <a:lnTo>
                  <a:pt x="2319" y="105781"/>
                </a:lnTo>
                <a:lnTo>
                  <a:pt x="0" y="134315"/>
                </a:lnTo>
                <a:lnTo>
                  <a:pt x="0" y="163545"/>
                </a:lnTo>
                <a:lnTo>
                  <a:pt x="77320" y="163545"/>
                </a:lnTo>
                <a:lnTo>
                  <a:pt x="77320" y="137092"/>
                </a:lnTo>
                <a:lnTo>
                  <a:pt x="78237" y="121653"/>
                </a:lnTo>
                <a:lnTo>
                  <a:pt x="85766" y="97560"/>
                </a:lnTo>
                <a:lnTo>
                  <a:pt x="100330" y="81587"/>
                </a:lnTo>
                <a:lnTo>
                  <a:pt x="120373" y="73999"/>
                </a:lnTo>
                <a:lnTo>
                  <a:pt x="133243" y="73075"/>
                </a:lnTo>
                <a:lnTo>
                  <a:pt x="146132" y="74010"/>
                </a:lnTo>
                <a:lnTo>
                  <a:pt x="166733" y="81881"/>
                </a:lnTo>
                <a:lnTo>
                  <a:pt x="182092" y="98007"/>
                </a:lnTo>
                <a:lnTo>
                  <a:pt x="189625" y="120299"/>
                </a:lnTo>
                <a:lnTo>
                  <a:pt x="190543" y="134315"/>
                </a:lnTo>
                <a:lnTo>
                  <a:pt x="190543" y="144752"/>
                </a:lnTo>
                <a:lnTo>
                  <a:pt x="183726" y="180939"/>
                </a:lnTo>
                <a:lnTo>
                  <a:pt x="175107" y="200533"/>
                </a:lnTo>
                <a:lnTo>
                  <a:pt x="162930" y="221300"/>
                </a:lnTo>
                <a:lnTo>
                  <a:pt x="0" y="455825"/>
                </a:lnTo>
                <a:lnTo>
                  <a:pt x="0" y="514985"/>
                </a:lnTo>
                <a:lnTo>
                  <a:pt x="269240" y="514985"/>
                </a:lnTo>
                <a:lnTo>
                  <a:pt x="269240" y="441910"/>
                </a:lnTo>
                <a:lnTo>
                  <a:pt x="102179" y="441910"/>
                </a:lnTo>
                <a:lnTo>
                  <a:pt x="235286" y="248846"/>
                </a:lnTo>
                <a:lnTo>
                  <a:pt x="251854" y="219813"/>
                </a:lnTo>
                <a:lnTo>
                  <a:pt x="263125" y="190940"/>
                </a:lnTo>
                <a:lnTo>
                  <a:pt x="268582" y="160670"/>
                </a:lnTo>
                <a:lnTo>
                  <a:pt x="269240" y="144752"/>
                </a:lnTo>
                <a:lnTo>
                  <a:pt x="269240" y="132922"/>
                </a:lnTo>
                <a:lnTo>
                  <a:pt x="265097" y="97603"/>
                </a:lnTo>
                <a:lnTo>
                  <a:pt x="252671" y="65415"/>
                </a:lnTo>
                <a:lnTo>
                  <a:pt x="232221" y="38276"/>
                </a:lnTo>
                <a:lnTo>
                  <a:pt x="205038" y="17399"/>
                </a:lnTo>
                <a:lnTo>
                  <a:pt x="171901" y="4263"/>
                </a:lnTo>
                <a:lnTo>
                  <a:pt x="153781" y="1055"/>
                </a:lnTo>
                <a:lnTo>
                  <a:pt x="134625" y="0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40" name="Text 32">
            <a:extLst>
              <a:ext uri="{FF2B5EF4-FFF2-40B4-BE49-F238E27FC236}">
                <a16:creationId xmlns:a16="http://schemas.microsoft.com/office/drawing/2014/main" id="{9C69799F-F7D4-40F5-A205-4F78A2969B7F}"/>
              </a:ext>
            </a:extLst>
          </p:cNvPr>
          <p:cNvSpPr/>
          <p:nvPr/>
        </p:nvSpPr>
        <p:spPr>
          <a:xfrm>
            <a:off x="7947494" y="2551092"/>
            <a:ext cx="2992335" cy="28102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通过直观的图文、互动内容，打造集知识性、趣味性与互动性于一体的垂直科普平台</a:t>
            </a: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激发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</a:t>
            </a:r>
            <a:r>
              <a:rPr lang="en-US" altLang="zh-CN" sz="20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宇宙探索的热情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lang="en-US" sz="20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让天文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被接受与喜爱。</a:t>
            </a:r>
            <a:endParaRPr lang="en-US" sz="2000" dirty="0"/>
          </a:p>
        </p:txBody>
      </p:sp>
      <p:sp>
        <p:nvSpPr>
          <p:cNvPr id="43" name="Shape 10">
            <a:extLst>
              <a:ext uri="{FF2B5EF4-FFF2-40B4-BE49-F238E27FC236}">
                <a16:creationId xmlns:a16="http://schemas.microsoft.com/office/drawing/2014/main" id="{11B3CB54-CC7A-9338-6664-3DB903C1F053}"/>
              </a:ext>
            </a:extLst>
          </p:cNvPr>
          <p:cNvSpPr/>
          <p:nvPr/>
        </p:nvSpPr>
        <p:spPr>
          <a:xfrm>
            <a:off x="7655078" y="1182384"/>
            <a:ext cx="2282570" cy="607883"/>
          </a:xfrm>
          <a:custGeom>
            <a:avLst/>
            <a:gdLst/>
            <a:ahLst/>
            <a:cxnLst/>
            <a:rect l="l" t="t" r="r" b="b"/>
            <a:pathLst>
              <a:path w="3519875" h="853688">
                <a:moveTo>
                  <a:pt x="3417365" y="853688"/>
                </a:moveTo>
                <a:lnTo>
                  <a:pt x="102510" y="853688"/>
                </a:lnTo>
                <a:lnTo>
                  <a:pt x="75260" y="850027"/>
                </a:lnTo>
                <a:lnTo>
                  <a:pt x="50773" y="839694"/>
                </a:lnTo>
                <a:lnTo>
                  <a:pt x="30026" y="823666"/>
                </a:lnTo>
                <a:lnTo>
                  <a:pt x="13996" y="802920"/>
                </a:lnTo>
                <a:lnTo>
                  <a:pt x="3662" y="778434"/>
                </a:lnTo>
                <a:lnTo>
                  <a:pt x="0" y="751182"/>
                </a:lnTo>
                <a:lnTo>
                  <a:pt x="0" y="102506"/>
                </a:lnTo>
                <a:lnTo>
                  <a:pt x="3662" y="75257"/>
                </a:lnTo>
                <a:lnTo>
                  <a:pt x="13996" y="50770"/>
                </a:lnTo>
                <a:lnTo>
                  <a:pt x="30026" y="30024"/>
                </a:lnTo>
                <a:lnTo>
                  <a:pt x="50773" y="13995"/>
                </a:lnTo>
                <a:lnTo>
                  <a:pt x="75260" y="3662"/>
                </a:lnTo>
                <a:lnTo>
                  <a:pt x="102510" y="0"/>
                </a:lnTo>
                <a:lnTo>
                  <a:pt x="3417365" y="0"/>
                </a:lnTo>
                <a:lnTo>
                  <a:pt x="3444615" y="3662"/>
                </a:lnTo>
                <a:lnTo>
                  <a:pt x="3469102" y="13995"/>
                </a:lnTo>
                <a:lnTo>
                  <a:pt x="3489849" y="30024"/>
                </a:lnTo>
                <a:lnTo>
                  <a:pt x="3505879" y="50770"/>
                </a:lnTo>
                <a:lnTo>
                  <a:pt x="3516213" y="75257"/>
                </a:lnTo>
                <a:lnTo>
                  <a:pt x="3519875" y="102506"/>
                </a:lnTo>
                <a:lnTo>
                  <a:pt x="3519875" y="751182"/>
                </a:lnTo>
                <a:lnTo>
                  <a:pt x="3516213" y="778434"/>
                </a:lnTo>
                <a:lnTo>
                  <a:pt x="3505879" y="802920"/>
                </a:lnTo>
                <a:lnTo>
                  <a:pt x="3489849" y="823666"/>
                </a:lnTo>
                <a:lnTo>
                  <a:pt x="3469102" y="839694"/>
                </a:lnTo>
                <a:lnTo>
                  <a:pt x="3444615" y="850027"/>
                </a:lnTo>
                <a:lnTo>
                  <a:pt x="3417365" y="853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EEEEEE"/>
            </a:solidFill>
            <a:prstDash val="solid"/>
          </a:ln>
        </p:spPr>
      </p:sp>
      <p:sp>
        <p:nvSpPr>
          <p:cNvPr id="44" name="Text 29">
            <a:extLst>
              <a:ext uri="{FF2B5EF4-FFF2-40B4-BE49-F238E27FC236}">
                <a16:creationId xmlns:a16="http://schemas.microsoft.com/office/drawing/2014/main" id="{E50572D3-E5A7-2DA8-E928-6FF0F8939DE9}"/>
              </a:ext>
            </a:extLst>
          </p:cNvPr>
          <p:cNvSpPr/>
          <p:nvPr/>
        </p:nvSpPr>
        <p:spPr>
          <a:xfrm>
            <a:off x="7655078" y="1226192"/>
            <a:ext cx="22055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期望愿景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6F4979AC-9D1F-D8F2-09CF-7F81B02581CA}"/>
              </a:ext>
            </a:extLst>
          </p:cNvPr>
          <p:cNvSpPr/>
          <p:nvPr/>
        </p:nvSpPr>
        <p:spPr>
          <a:xfrm>
            <a:off x="3840480" y="674088"/>
            <a:ext cx="3897811" cy="1450021"/>
          </a:xfrm>
          <a:custGeom>
            <a:avLst/>
            <a:gdLst>
              <a:gd name="connsiteX0" fmla="*/ 0 w 3897811"/>
              <a:gd name="connsiteY0" fmla="*/ 727992 h 1450021"/>
              <a:gd name="connsiteX1" fmla="*/ 528320 w 3897811"/>
              <a:gd name="connsiteY1" fmla="*/ 6632 h 1450021"/>
              <a:gd name="connsiteX2" fmla="*/ 1137920 w 3897811"/>
              <a:gd name="connsiteY2" fmla="*/ 1103912 h 1450021"/>
              <a:gd name="connsiteX3" fmla="*/ 1869440 w 3897811"/>
              <a:gd name="connsiteY3" fmla="*/ 209832 h 1450021"/>
              <a:gd name="connsiteX4" fmla="*/ 2692400 w 3897811"/>
              <a:gd name="connsiteY4" fmla="*/ 1439192 h 1450021"/>
              <a:gd name="connsiteX5" fmla="*/ 3799840 w 3897811"/>
              <a:gd name="connsiteY5" fmla="*/ 809272 h 1450021"/>
              <a:gd name="connsiteX6" fmla="*/ 3840480 w 3897811"/>
              <a:gd name="connsiteY6" fmla="*/ 788952 h 1450021"/>
              <a:gd name="connsiteX7" fmla="*/ 3779520 w 3897811"/>
              <a:gd name="connsiteY7" fmla="*/ 788952 h 1450021"/>
              <a:gd name="connsiteX8" fmla="*/ 3830320 w 3897811"/>
              <a:gd name="connsiteY8" fmla="*/ 758472 h 145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7811" h="1450021">
                <a:moveTo>
                  <a:pt x="0" y="727992"/>
                </a:moveTo>
                <a:cubicBezTo>
                  <a:pt x="169333" y="335985"/>
                  <a:pt x="338667" y="-56021"/>
                  <a:pt x="528320" y="6632"/>
                </a:cubicBezTo>
                <a:cubicBezTo>
                  <a:pt x="717973" y="69285"/>
                  <a:pt x="914400" y="1070045"/>
                  <a:pt x="1137920" y="1103912"/>
                </a:cubicBezTo>
                <a:cubicBezTo>
                  <a:pt x="1361440" y="1137779"/>
                  <a:pt x="1610360" y="153952"/>
                  <a:pt x="1869440" y="209832"/>
                </a:cubicBezTo>
                <a:cubicBezTo>
                  <a:pt x="2128520" y="265712"/>
                  <a:pt x="2370667" y="1339285"/>
                  <a:pt x="2692400" y="1439192"/>
                </a:cubicBezTo>
                <a:cubicBezTo>
                  <a:pt x="3014133" y="1539099"/>
                  <a:pt x="3608493" y="917645"/>
                  <a:pt x="3799840" y="809272"/>
                </a:cubicBezTo>
                <a:cubicBezTo>
                  <a:pt x="3991187" y="700899"/>
                  <a:pt x="3843867" y="792339"/>
                  <a:pt x="3840480" y="788952"/>
                </a:cubicBezTo>
                <a:cubicBezTo>
                  <a:pt x="3837093" y="785565"/>
                  <a:pt x="3781213" y="794032"/>
                  <a:pt x="3779520" y="788952"/>
                </a:cubicBezTo>
                <a:cubicBezTo>
                  <a:pt x="3777827" y="783872"/>
                  <a:pt x="3804073" y="771172"/>
                  <a:pt x="3830320" y="758472"/>
                </a:cubicBezTo>
              </a:path>
            </a:pathLst>
          </a:custGeom>
          <a:noFill/>
          <a:ln w="57150">
            <a:solidFill>
              <a:schemeClr val="accent4">
                <a:lumMod val="40000"/>
                <a:lumOff val="6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23ED4-BDEE-B19E-3057-35C3118DC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8">
            <a:extLst>
              <a:ext uri="{FF2B5EF4-FFF2-40B4-BE49-F238E27FC236}">
                <a16:creationId xmlns:a16="http://schemas.microsoft.com/office/drawing/2014/main" id="{336F6AAB-8B3E-7768-A482-5D6057CF669E}"/>
              </a:ext>
            </a:extLst>
          </p:cNvPr>
          <p:cNvSpPr/>
          <p:nvPr/>
        </p:nvSpPr>
        <p:spPr>
          <a:xfrm>
            <a:off x="177779" y="2443618"/>
            <a:ext cx="4303416" cy="37702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3900" dirty="0">
                <a:solidFill>
                  <a:srgbClr val="D9D9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9781577F-0168-4C30-5340-49C9A6A63DF1}"/>
              </a:ext>
            </a:extLst>
          </p:cNvPr>
          <p:cNvSpPr/>
          <p:nvPr/>
        </p:nvSpPr>
        <p:spPr>
          <a:xfrm>
            <a:off x="88890" y="1340453"/>
            <a:ext cx="7856230" cy="1569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36D1F75-BFEF-4219-5FAA-FF9E0F89EC99}"/>
              </a:ext>
            </a:extLst>
          </p:cNvPr>
          <p:cNvSpPr/>
          <p:nvPr/>
        </p:nvSpPr>
        <p:spPr>
          <a:xfrm rot="16200000">
            <a:off x="6013450" y="-3151797"/>
            <a:ext cx="165100" cy="121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D74225-0AEE-C224-B1CF-16DDFCB6F12C}"/>
              </a:ext>
            </a:extLst>
          </p:cNvPr>
          <p:cNvSpPr/>
          <p:nvPr/>
        </p:nvSpPr>
        <p:spPr>
          <a:xfrm rot="16200000">
            <a:off x="8756966" y="1323132"/>
            <a:ext cx="165102" cy="6704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宋体 CN Heavy" panose="02020900000000000000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39C675-ED4B-0E7E-E45D-17F1E2956381}"/>
              </a:ext>
            </a:extLst>
          </p:cNvPr>
          <p:cNvSpPr txBox="1"/>
          <p:nvPr/>
        </p:nvSpPr>
        <p:spPr>
          <a:xfrm>
            <a:off x="5480762" y="3600315"/>
            <a:ext cx="5857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黑体" panose="02010609060101010101" pitchFamily="49" charset="-122"/>
                <a:ea typeface="MiSans" pitchFamily="34" charset="-122"/>
                <a:cs typeface="MiSans" pitchFamily="34" charset="-120"/>
              </a:rPr>
              <a:t>架构与栏目设计</a:t>
            </a:r>
            <a:endParaRPr lang="en-US" altLang="zh-CN" sz="5400" b="1" dirty="0">
              <a:solidFill>
                <a:schemeClr val="bg1"/>
              </a:solidFill>
              <a:latin typeface="黑体" panose="02010609060101010101" pitchFamily="49" charset="-122"/>
              <a:ea typeface="MiSans" pitchFamily="34" charset="-122"/>
              <a:cs typeface="Mi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91083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8C8C2-524A-1EBA-6FE6-A9AE3D61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îŝ1íḍe">
            <a:extLst>
              <a:ext uri="{FF2B5EF4-FFF2-40B4-BE49-F238E27FC236}">
                <a16:creationId xmlns:a16="http://schemas.microsoft.com/office/drawing/2014/main" id="{169D76AD-C6CB-9ADC-3182-037A36192D15}"/>
              </a:ext>
            </a:extLst>
          </p:cNvPr>
          <p:cNvGrpSpPr/>
          <p:nvPr/>
        </p:nvGrpSpPr>
        <p:grpSpPr>
          <a:xfrm>
            <a:off x="569962" y="599440"/>
            <a:ext cx="11122435" cy="5130798"/>
            <a:chOff x="754602" y="1257200"/>
            <a:chExt cx="10682791" cy="4456740"/>
          </a:xfrm>
        </p:grpSpPr>
        <p:sp>
          <p:nvSpPr>
            <p:cNvPr id="12" name="íšḷîḓè">
              <a:extLst>
                <a:ext uri="{FF2B5EF4-FFF2-40B4-BE49-F238E27FC236}">
                  <a16:creationId xmlns:a16="http://schemas.microsoft.com/office/drawing/2014/main" id="{5CEBC3CC-F0DA-7E76-E0CC-83F75C4FA538}"/>
                </a:ext>
              </a:extLst>
            </p:cNvPr>
            <p:cNvSpPr/>
            <p:nvPr/>
          </p:nvSpPr>
          <p:spPr>
            <a:xfrm flipH="1" flipV="1">
              <a:off x="754602" y="2052002"/>
              <a:ext cx="10682791" cy="3661938"/>
            </a:xfrm>
            <a:prstGeom prst="roundRect">
              <a:avLst>
                <a:gd name="adj" fmla="val 14614"/>
              </a:avLst>
            </a:prstGeom>
            <a:noFill/>
            <a:ln w="76200" cap="rnd" cmpd="sng" algn="ctr">
              <a:gradFill>
                <a:gsLst>
                  <a:gs pos="100000">
                    <a:srgbClr val="FF743E">
                      <a:lumMod val="60000"/>
                      <a:lumOff val="40000"/>
                      <a:alpha val="0"/>
                    </a:srgbClr>
                  </a:gs>
                  <a:gs pos="20000">
                    <a:srgbClr val="FF743E"/>
                  </a:gs>
                </a:gsLst>
                <a:lin ang="6600000" scaled="0"/>
              </a:gra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" name="iŝļïḓe">
              <a:extLst>
                <a:ext uri="{FF2B5EF4-FFF2-40B4-BE49-F238E27FC236}">
                  <a16:creationId xmlns:a16="http://schemas.microsoft.com/office/drawing/2014/main" id="{3FA1A56E-5D93-704A-06BD-E26CBE607B04}"/>
                </a:ext>
              </a:extLst>
            </p:cNvPr>
            <p:cNvSpPr/>
            <p:nvPr/>
          </p:nvSpPr>
          <p:spPr>
            <a:xfrm>
              <a:off x="1094147" y="2321093"/>
              <a:ext cx="6486960" cy="2832541"/>
            </a:xfrm>
            <a:prstGeom prst="roundRect">
              <a:avLst>
                <a:gd name="adj" fmla="val 7710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 cap="flat" cmpd="sng" algn="ctr">
              <a:noFill/>
              <a:prstDash val="solid"/>
              <a:round/>
              <a:headEnd/>
              <a:tailEnd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1" name="ïšļïďe">
              <a:extLst>
                <a:ext uri="{FF2B5EF4-FFF2-40B4-BE49-F238E27FC236}">
                  <a16:creationId xmlns:a16="http://schemas.microsoft.com/office/drawing/2014/main" id="{6A8682F8-4DEF-ECC7-988C-D8F58A241027}"/>
                </a:ext>
              </a:extLst>
            </p:cNvPr>
            <p:cNvSpPr/>
            <p:nvPr/>
          </p:nvSpPr>
          <p:spPr>
            <a:xfrm flipH="1">
              <a:off x="754604" y="1257200"/>
              <a:ext cx="124544" cy="830997"/>
            </a:xfrm>
            <a:prstGeom prst="roundRect">
              <a:avLst>
                <a:gd name="adj" fmla="val 44900"/>
              </a:avLst>
            </a:prstGeom>
            <a:solidFill>
              <a:srgbClr val="FF743E"/>
            </a:solidFill>
            <a:ln w="57150" cap="rnd" cmpd="sng" algn="ctr">
              <a:noFill/>
              <a:prstDash val="solid"/>
              <a:round/>
            </a:ln>
            <a:effectLst>
              <a:outerShdw blurRad="50800" dist="50800" dir="5400000" algn="ctr" rotWithShape="0">
                <a:srgbClr val="1F5CFA">
                  <a:alpha val="20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7FEE0EC4-F31C-3588-49C2-BE2FEE0B7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3"/>
          <a:stretch>
            <a:fillRect/>
          </a:stretch>
        </p:blipFill>
        <p:spPr bwMode="auto">
          <a:xfrm>
            <a:off x="1050702" y="1891361"/>
            <a:ext cx="6469616" cy="3126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17A81B43-4E8E-8E23-E1E2-1C96B7DCDAC9}"/>
              </a:ext>
            </a:extLst>
          </p:cNvPr>
          <p:cNvSpPr txBox="1"/>
          <p:nvPr/>
        </p:nvSpPr>
        <p:spPr>
          <a:xfrm>
            <a:off x="827182" y="733781"/>
            <a:ext cx="6859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600" b="1" dirty="0" err="1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树状架构：层级清晰导航便捷</a:t>
            </a:r>
            <a:endParaRPr lang="en-US" altLang="zh-CN" sz="1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4F0A757-0A8F-C5DB-DFA7-2B179478EA98}"/>
              </a:ext>
            </a:extLst>
          </p:cNvPr>
          <p:cNvSpPr/>
          <p:nvPr/>
        </p:nvSpPr>
        <p:spPr>
          <a:xfrm rot="16200000" flipH="1">
            <a:off x="4138009" y="-1996987"/>
            <a:ext cx="45719" cy="6667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E1092FB-F8B2-F25E-110B-F0582438E9DB}"/>
              </a:ext>
            </a:extLst>
          </p:cNvPr>
          <p:cNvSpPr txBox="1"/>
          <p:nvPr/>
        </p:nvSpPr>
        <p:spPr>
          <a:xfrm>
            <a:off x="8016240" y="2108166"/>
            <a:ext cx="3008278" cy="2331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CN" sz="2000" b="1" dirty="0" err="1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网站采用树状层级架构，以</a:t>
            </a:r>
            <a:r>
              <a:rPr lang="zh-CN" altLang="en-US" sz="2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主页</a:t>
            </a:r>
            <a:r>
              <a:rPr lang="en-US" altLang="zh-CN" sz="2000" b="1" dirty="0" err="1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为根节点，向下延伸出各功能模块，确保用户能快速定位所需内容。结构分为三级，清晰的层级关系</a:t>
            </a:r>
            <a:r>
              <a:rPr lang="zh-CN" altLang="en-US" sz="2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减少</a:t>
            </a:r>
            <a:r>
              <a:rPr lang="en-US" altLang="zh-CN" sz="2000" b="1" dirty="0" err="1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用户在</a:t>
            </a:r>
            <a:r>
              <a:rPr lang="zh-CN" altLang="en-US" sz="2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浏览过程中的障碍。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629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1121328" y="1415950"/>
            <a:ext cx="4782160" cy="2503305"/>
          </a:xfrm>
          <a:custGeom>
            <a:avLst/>
            <a:gdLst/>
            <a:ahLst/>
            <a:cxnLst/>
            <a:rect l="l" t="t" r="r" b="b"/>
            <a:pathLst>
              <a:path w="4906107" h="2503305">
                <a:moveTo>
                  <a:pt x="4906107" y="0"/>
                </a:moveTo>
                <a:lnTo>
                  <a:pt x="0" y="0"/>
                </a:lnTo>
                <a:lnTo>
                  <a:pt x="0" y="2503305"/>
                </a:lnTo>
                <a:lnTo>
                  <a:pt x="4906107" y="2503305"/>
                </a:lnTo>
                <a:lnTo>
                  <a:pt x="4906107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76200">
            <a:noFill/>
          </a:ln>
        </p:spPr>
      </p:sp>
      <p:sp>
        <p:nvSpPr>
          <p:cNvPr id="7" name="Text 5"/>
          <p:cNvSpPr/>
          <p:nvPr/>
        </p:nvSpPr>
        <p:spPr>
          <a:xfrm>
            <a:off x="1121327" y="1415950"/>
            <a:ext cx="4906107" cy="2503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408692" y="1415950"/>
            <a:ext cx="4662047" cy="2503305"/>
          </a:xfrm>
          <a:custGeom>
            <a:avLst/>
            <a:gdLst/>
            <a:ahLst/>
            <a:cxnLst/>
            <a:rect l="l" t="t" r="r" b="b"/>
            <a:pathLst>
              <a:path w="4906107" h="2503305">
                <a:moveTo>
                  <a:pt x="4906107" y="0"/>
                </a:moveTo>
                <a:lnTo>
                  <a:pt x="0" y="0"/>
                </a:lnTo>
                <a:lnTo>
                  <a:pt x="0" y="2503305"/>
                </a:lnTo>
                <a:lnTo>
                  <a:pt x="4906107" y="2503305"/>
                </a:lnTo>
                <a:lnTo>
                  <a:pt x="4906107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</p:sp>
      <p:sp>
        <p:nvSpPr>
          <p:cNvPr id="9" name="Text 7"/>
          <p:cNvSpPr/>
          <p:nvPr/>
        </p:nvSpPr>
        <p:spPr>
          <a:xfrm>
            <a:off x="6164632" y="1415950"/>
            <a:ext cx="4906107" cy="2503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21263" y="4075353"/>
            <a:ext cx="4779578" cy="2503305"/>
          </a:xfrm>
          <a:custGeom>
            <a:avLst/>
            <a:gdLst/>
            <a:ahLst/>
            <a:cxnLst/>
            <a:rect l="l" t="t" r="r" b="b"/>
            <a:pathLst>
              <a:path w="4906107" h="2503305">
                <a:moveTo>
                  <a:pt x="4906107" y="0"/>
                </a:moveTo>
                <a:lnTo>
                  <a:pt x="0" y="0"/>
                </a:lnTo>
                <a:lnTo>
                  <a:pt x="0" y="2503305"/>
                </a:lnTo>
                <a:lnTo>
                  <a:pt x="4906107" y="2503305"/>
                </a:lnTo>
                <a:lnTo>
                  <a:pt x="4906107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1" name="Text 9"/>
          <p:cNvSpPr/>
          <p:nvPr/>
        </p:nvSpPr>
        <p:spPr>
          <a:xfrm>
            <a:off x="1121327" y="4050908"/>
            <a:ext cx="4906107" cy="2503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408692" y="4050908"/>
            <a:ext cx="4662047" cy="2503305"/>
          </a:xfrm>
          <a:custGeom>
            <a:avLst/>
            <a:gdLst/>
            <a:ahLst/>
            <a:cxnLst/>
            <a:rect l="l" t="t" r="r" b="b"/>
            <a:pathLst>
              <a:path w="4906107" h="2503305">
                <a:moveTo>
                  <a:pt x="4906107" y="0"/>
                </a:moveTo>
                <a:lnTo>
                  <a:pt x="0" y="0"/>
                </a:lnTo>
                <a:lnTo>
                  <a:pt x="0" y="2503305"/>
                </a:lnTo>
                <a:lnTo>
                  <a:pt x="4906107" y="2503305"/>
                </a:lnTo>
                <a:lnTo>
                  <a:pt x="4906107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</p:sp>
      <p:sp>
        <p:nvSpPr>
          <p:cNvPr id="13" name="Text 11"/>
          <p:cNvSpPr/>
          <p:nvPr/>
        </p:nvSpPr>
        <p:spPr>
          <a:xfrm>
            <a:off x="6164632" y="4050908"/>
            <a:ext cx="4906107" cy="2503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87290" y="1382013"/>
            <a:ext cx="508000" cy="608965"/>
          </a:xfrm>
          <a:custGeom>
            <a:avLst/>
            <a:gdLst/>
            <a:ahLst/>
            <a:cxnLst/>
            <a:rect l="l" t="t" r="r" b="b"/>
            <a:pathLst>
              <a:path w="508000" h="608965">
                <a:moveTo>
                  <a:pt x="508000" y="0"/>
                </a:moveTo>
                <a:lnTo>
                  <a:pt x="0" y="0"/>
                </a:lnTo>
                <a:lnTo>
                  <a:pt x="0" y="608965"/>
                </a:lnTo>
                <a:lnTo>
                  <a:pt x="508000" y="608965"/>
                </a:lnTo>
                <a:lnTo>
                  <a:pt x="508000" y="0"/>
                </a:lnTo>
                <a:close/>
              </a:path>
            </a:pathLst>
          </a:custGeom>
          <a:solidFill>
            <a:srgbClr val="1E1E1E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Text 13"/>
          <p:cNvSpPr/>
          <p:nvPr/>
        </p:nvSpPr>
        <p:spPr>
          <a:xfrm>
            <a:off x="613410" y="1416050"/>
            <a:ext cx="508000" cy="6089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20984" y="4050665"/>
            <a:ext cx="508000" cy="608965"/>
          </a:xfrm>
          <a:custGeom>
            <a:avLst/>
            <a:gdLst/>
            <a:ahLst/>
            <a:cxnLst/>
            <a:rect l="l" t="t" r="r" b="b"/>
            <a:pathLst>
              <a:path w="508000" h="608965">
                <a:moveTo>
                  <a:pt x="508000" y="0"/>
                </a:moveTo>
                <a:lnTo>
                  <a:pt x="0" y="0"/>
                </a:lnTo>
                <a:lnTo>
                  <a:pt x="0" y="608965"/>
                </a:lnTo>
                <a:lnTo>
                  <a:pt x="508000" y="608965"/>
                </a:lnTo>
                <a:lnTo>
                  <a:pt x="508000" y="0"/>
                </a:lnTo>
                <a:close/>
              </a:path>
            </a:pathLst>
          </a:custGeom>
          <a:solidFill>
            <a:srgbClr val="1E1E1E"/>
          </a:solidFill>
        </p:spPr>
      </p:sp>
      <p:sp>
        <p:nvSpPr>
          <p:cNvPr id="17" name="Text 15"/>
          <p:cNvSpPr/>
          <p:nvPr/>
        </p:nvSpPr>
        <p:spPr>
          <a:xfrm>
            <a:off x="613410" y="4050665"/>
            <a:ext cx="508000" cy="6089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0565386" y="1414037"/>
            <a:ext cx="508000" cy="608965"/>
          </a:xfrm>
          <a:custGeom>
            <a:avLst/>
            <a:gdLst/>
            <a:ahLst/>
            <a:cxnLst/>
            <a:rect l="l" t="t" r="r" b="b"/>
            <a:pathLst>
              <a:path w="508000" h="608965">
                <a:moveTo>
                  <a:pt x="508000" y="0"/>
                </a:moveTo>
                <a:lnTo>
                  <a:pt x="0" y="0"/>
                </a:lnTo>
                <a:lnTo>
                  <a:pt x="0" y="608965"/>
                </a:lnTo>
                <a:lnTo>
                  <a:pt x="508000" y="608965"/>
                </a:lnTo>
                <a:lnTo>
                  <a:pt x="508000" y="0"/>
                </a:lnTo>
                <a:close/>
              </a:path>
            </a:pathLst>
          </a:custGeom>
          <a:solidFill>
            <a:srgbClr val="1E1E1E"/>
          </a:solidFill>
        </p:spPr>
      </p:sp>
      <p:sp>
        <p:nvSpPr>
          <p:cNvPr id="19" name="Text 17"/>
          <p:cNvSpPr/>
          <p:nvPr/>
        </p:nvSpPr>
        <p:spPr>
          <a:xfrm>
            <a:off x="11070590" y="1416050"/>
            <a:ext cx="508000" cy="6089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0554525" y="4050665"/>
            <a:ext cx="508000" cy="608965"/>
          </a:xfrm>
          <a:custGeom>
            <a:avLst/>
            <a:gdLst/>
            <a:ahLst/>
            <a:cxnLst/>
            <a:rect l="l" t="t" r="r" b="b"/>
            <a:pathLst>
              <a:path w="508000" h="608965">
                <a:moveTo>
                  <a:pt x="508000" y="0"/>
                </a:moveTo>
                <a:lnTo>
                  <a:pt x="0" y="0"/>
                </a:lnTo>
                <a:lnTo>
                  <a:pt x="0" y="608965"/>
                </a:lnTo>
                <a:lnTo>
                  <a:pt x="508000" y="608965"/>
                </a:lnTo>
                <a:lnTo>
                  <a:pt x="508000" y="0"/>
                </a:lnTo>
                <a:close/>
              </a:path>
            </a:pathLst>
          </a:custGeom>
          <a:solidFill>
            <a:srgbClr val="1E1E1E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Text 19"/>
          <p:cNvSpPr/>
          <p:nvPr/>
        </p:nvSpPr>
        <p:spPr>
          <a:xfrm>
            <a:off x="11070590" y="4050665"/>
            <a:ext cx="508000" cy="6089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276908" y="6344007"/>
            <a:ext cx="511366" cy="0"/>
          </a:xfrm>
          <a:custGeom>
            <a:avLst/>
            <a:gdLst/>
            <a:ahLst/>
            <a:cxnLst/>
            <a:rect l="l" t="t" r="r" b="b"/>
            <a:pathLst>
              <a:path w="511366">
                <a:moveTo>
                  <a:pt x="0" y="0"/>
                </a:moveTo>
                <a:lnTo>
                  <a:pt x="511366" y="0"/>
                </a:lnTo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000000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5276908" y="6344007"/>
            <a:ext cx="511366" cy="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0350201" y="6344007"/>
            <a:ext cx="511366" cy="0"/>
          </a:xfrm>
          <a:custGeom>
            <a:avLst/>
            <a:gdLst/>
            <a:ahLst/>
            <a:cxnLst/>
            <a:rect l="l" t="t" r="r" b="b"/>
            <a:pathLst>
              <a:path w="511366">
                <a:moveTo>
                  <a:pt x="0" y="0"/>
                </a:moveTo>
                <a:lnTo>
                  <a:pt x="511366" y="0"/>
                </a:lnTo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000000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10350201" y="6344007"/>
            <a:ext cx="511366" cy="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276908" y="3753389"/>
            <a:ext cx="511366" cy="0"/>
          </a:xfrm>
          <a:custGeom>
            <a:avLst/>
            <a:gdLst/>
            <a:ahLst/>
            <a:cxnLst/>
            <a:rect l="l" t="t" r="r" b="b"/>
            <a:pathLst>
              <a:path w="511366">
                <a:moveTo>
                  <a:pt x="0" y="0"/>
                </a:moveTo>
                <a:lnTo>
                  <a:pt x="511366" y="0"/>
                </a:lnTo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000000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5276908" y="3753389"/>
            <a:ext cx="511366" cy="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350201" y="3753389"/>
            <a:ext cx="511366" cy="0"/>
          </a:xfrm>
          <a:custGeom>
            <a:avLst/>
            <a:gdLst/>
            <a:ahLst/>
            <a:cxnLst/>
            <a:rect l="l" t="t" r="r" b="b"/>
            <a:pathLst>
              <a:path w="511366">
                <a:moveTo>
                  <a:pt x="0" y="0"/>
                </a:moveTo>
                <a:lnTo>
                  <a:pt x="511366" y="0"/>
                </a:lnTo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000000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10350201" y="3753389"/>
            <a:ext cx="511366" cy="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 useBgFill="1">
        <p:nvSpPr>
          <p:cNvPr id="30" name="Text 28"/>
          <p:cNvSpPr/>
          <p:nvPr/>
        </p:nvSpPr>
        <p:spPr>
          <a:xfrm>
            <a:off x="2909373" y="406030"/>
            <a:ext cx="6510517" cy="499467"/>
          </a:xfrm>
          <a:prstGeom prst="rect">
            <a:avLst/>
          </a:prstGeom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四大栏目：科普与互动并重</a:t>
            </a:r>
            <a:endParaRPr lang="en-US" sz="1600" dirty="0"/>
          </a:p>
        </p:txBody>
      </p:sp>
      <p:pic>
        <p:nvPicPr>
          <p:cNvPr id="31" name="Image 0" descr="https://kimi-img.moonshot.cn/pub/slides/slides_tmpl/image/25-09-04-14:55:15-d2sjfku1bb2p4onbq0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80" y="1517838"/>
            <a:ext cx="351155" cy="369570"/>
          </a:xfrm>
          <a:prstGeom prst="rect">
            <a:avLst/>
          </a:prstGeom>
        </p:spPr>
      </p:pic>
      <p:pic>
        <p:nvPicPr>
          <p:cNvPr id="32" name="Image 1" descr="https://kimi-img.moonshot.cn/pub/slides/slides_tmpl/image/25-09-04-14:55:16-d2sjfl61bb2p4onbq1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537" y="4116744"/>
            <a:ext cx="455295" cy="369570"/>
          </a:xfrm>
          <a:prstGeom prst="rect">
            <a:avLst/>
          </a:prstGeom>
        </p:spPr>
      </p:pic>
      <p:pic>
        <p:nvPicPr>
          <p:cNvPr id="33" name="Image 2" descr="https://kimi-img.moonshot.cn/pub/slides/slides_tmpl/image/25-09-04-14:55:15-d2sjfku1bb2p4onbq0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008" y="4161817"/>
            <a:ext cx="441960" cy="374650"/>
          </a:xfrm>
          <a:prstGeom prst="rect">
            <a:avLst/>
          </a:prstGeom>
        </p:spPr>
      </p:pic>
      <p:pic>
        <p:nvPicPr>
          <p:cNvPr id="34" name="Image 3" descr="https://kimi-img.moonshot.cn/pub/slides/slides_tmpl/image/25-09-04-14:55:15-d2sjfku1bb2p4onbq0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360" y="1547683"/>
            <a:ext cx="433070" cy="370205"/>
          </a:xfrm>
          <a:prstGeom prst="rect">
            <a:avLst/>
          </a:prstGeom>
        </p:spPr>
      </p:pic>
      <p:sp>
        <p:nvSpPr>
          <p:cNvPr id="35" name="Text 29"/>
          <p:cNvSpPr/>
          <p:nvPr/>
        </p:nvSpPr>
        <p:spPr>
          <a:xfrm>
            <a:off x="492176" y="1489684"/>
            <a:ext cx="34720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宇宙起源</a:t>
            </a:r>
            <a:endParaRPr lang="en-US" sz="2000" dirty="0"/>
          </a:p>
        </p:txBody>
      </p:sp>
      <p:sp>
        <p:nvSpPr>
          <p:cNvPr id="36" name="Text 30"/>
          <p:cNvSpPr/>
          <p:nvPr/>
        </p:nvSpPr>
        <p:spPr>
          <a:xfrm>
            <a:off x="1365857" y="2162030"/>
            <a:ext cx="4409995" cy="12920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通过时间轴讲述宇宙演化，从大爆炸到星系形成，让用户清晰了解宇宙的起源与发展历程，感受宇宙的宏大与神秘</a:t>
            </a: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2000" dirty="0"/>
          </a:p>
        </p:txBody>
      </p:sp>
      <p:sp>
        <p:nvSpPr>
          <p:cNvPr id="37" name="Text 31"/>
          <p:cNvSpPr/>
          <p:nvPr/>
        </p:nvSpPr>
        <p:spPr>
          <a:xfrm>
            <a:off x="8103864" y="1487686"/>
            <a:ext cx="34720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星河时讯</a:t>
            </a:r>
            <a:endParaRPr lang="en-US" sz="2000" dirty="0"/>
          </a:p>
        </p:txBody>
      </p:sp>
      <p:sp>
        <p:nvSpPr>
          <p:cNvPr id="38" name="Text 32"/>
          <p:cNvSpPr/>
          <p:nvPr/>
        </p:nvSpPr>
        <p:spPr>
          <a:xfrm>
            <a:off x="6451572" y="2179175"/>
            <a:ext cx="4409995" cy="12920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聚焦天文发现、太空任务、天象预报与航天技术，为用户提供最新的天文资讯，让用户紧跟宇宙探索的前沿动态</a:t>
            </a: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2000" dirty="0"/>
          </a:p>
        </p:txBody>
      </p:sp>
      <p:sp>
        <p:nvSpPr>
          <p:cNvPr id="39" name="Text 33"/>
          <p:cNvSpPr/>
          <p:nvPr/>
        </p:nvSpPr>
        <p:spPr>
          <a:xfrm>
            <a:off x="613410" y="4155166"/>
            <a:ext cx="34720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趣味游戏</a:t>
            </a:r>
            <a:endParaRPr lang="en-US" sz="2000" dirty="0"/>
          </a:p>
        </p:txBody>
      </p:sp>
      <p:sp>
        <p:nvSpPr>
          <p:cNvPr id="40" name="Text 34"/>
          <p:cNvSpPr/>
          <p:nvPr/>
        </p:nvSpPr>
        <p:spPr>
          <a:xfrm>
            <a:off x="1364090" y="4730024"/>
            <a:ext cx="4409995" cy="12920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提供黑洞模拟与星空粒子渲染等互动体验，让用户在娱乐中学习天文知识，寓教于乐，特别适合青少年用户群体</a:t>
            </a: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2000" dirty="0"/>
          </a:p>
        </p:txBody>
      </p:sp>
      <p:sp>
        <p:nvSpPr>
          <p:cNvPr id="41" name="Text 35"/>
          <p:cNvSpPr/>
          <p:nvPr/>
        </p:nvSpPr>
        <p:spPr>
          <a:xfrm>
            <a:off x="7989207" y="4155166"/>
            <a:ext cx="34720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天文AI助手</a:t>
            </a:r>
            <a:endParaRPr lang="en-US" sz="2000" dirty="0"/>
          </a:p>
        </p:txBody>
      </p:sp>
      <p:sp>
        <p:nvSpPr>
          <p:cNvPr id="42" name="Text 36"/>
          <p:cNvSpPr/>
          <p:nvPr/>
        </p:nvSpPr>
        <p:spPr>
          <a:xfrm>
            <a:off x="6613435" y="4721089"/>
            <a:ext cx="4409995" cy="12920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接入大语言模型，实时解答用户疑问，为用户提供个性化的天文知识服务，拓展学习边界</a:t>
            </a: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20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DF327-7F25-A3CD-FB36-13CA456A4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8">
            <a:extLst>
              <a:ext uri="{FF2B5EF4-FFF2-40B4-BE49-F238E27FC236}">
                <a16:creationId xmlns:a16="http://schemas.microsoft.com/office/drawing/2014/main" id="{6D502D80-CE5F-4253-E96C-3DCDC2061CA6}"/>
              </a:ext>
            </a:extLst>
          </p:cNvPr>
          <p:cNvSpPr/>
          <p:nvPr/>
        </p:nvSpPr>
        <p:spPr>
          <a:xfrm>
            <a:off x="177779" y="2443618"/>
            <a:ext cx="4303416" cy="37702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3900" dirty="0">
                <a:solidFill>
                  <a:srgbClr val="D9D9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F3B2A260-20BB-04D2-F1F5-EB25EC6C7C55}"/>
              </a:ext>
            </a:extLst>
          </p:cNvPr>
          <p:cNvSpPr/>
          <p:nvPr/>
        </p:nvSpPr>
        <p:spPr>
          <a:xfrm>
            <a:off x="88890" y="1340453"/>
            <a:ext cx="7947670" cy="1569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EA494F-F5E8-951D-9411-D23E81ACB760}"/>
              </a:ext>
            </a:extLst>
          </p:cNvPr>
          <p:cNvSpPr/>
          <p:nvPr/>
        </p:nvSpPr>
        <p:spPr>
          <a:xfrm rot="16200000">
            <a:off x="6013450" y="-3151797"/>
            <a:ext cx="165100" cy="121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02A741-C46E-EDD7-628D-DBFBBADEBB25}"/>
              </a:ext>
            </a:extLst>
          </p:cNvPr>
          <p:cNvSpPr/>
          <p:nvPr/>
        </p:nvSpPr>
        <p:spPr>
          <a:xfrm rot="16200000">
            <a:off x="8756966" y="1323132"/>
            <a:ext cx="165102" cy="6704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宋体 CN Heavy" panose="020209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2574CD-1250-4A64-8870-73ACE0146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89" y="251645"/>
            <a:ext cx="1307296" cy="13072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8F4C7C-F527-AFA7-44C1-45455699B325}"/>
              </a:ext>
            </a:extLst>
          </p:cNvPr>
          <p:cNvSpPr txBox="1"/>
          <p:nvPr/>
        </p:nvSpPr>
        <p:spPr>
          <a:xfrm>
            <a:off x="5480762" y="3600315"/>
            <a:ext cx="5857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黑体" panose="02010609060101010101" pitchFamily="49" charset="-122"/>
                <a:ea typeface="MiSans" pitchFamily="34" charset="-122"/>
                <a:cs typeface="MiSans" pitchFamily="34" charset="-120"/>
              </a:rPr>
              <a:t>功能模块解析</a:t>
            </a:r>
            <a:endParaRPr lang="en-US" altLang="zh-CN" sz="5400" b="1" dirty="0">
              <a:solidFill>
                <a:schemeClr val="bg1"/>
              </a:solidFill>
              <a:latin typeface="黑体" panose="02010609060101010101" pitchFamily="49" charset="-122"/>
              <a:ea typeface="MiSans" pitchFamily="34" charset="-122"/>
              <a:cs typeface="Mi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80449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ŝļïḓe">
            <a:extLst>
              <a:ext uri="{FF2B5EF4-FFF2-40B4-BE49-F238E27FC236}">
                <a16:creationId xmlns:a16="http://schemas.microsoft.com/office/drawing/2014/main" id="{027C514A-50F7-AADA-A021-8CDFB67CF1CE}"/>
              </a:ext>
            </a:extLst>
          </p:cNvPr>
          <p:cNvSpPr/>
          <p:nvPr/>
        </p:nvSpPr>
        <p:spPr>
          <a:xfrm>
            <a:off x="2346960" y="243840"/>
            <a:ext cx="7701280" cy="3812989"/>
          </a:xfrm>
          <a:prstGeom prst="roundRect">
            <a:avLst>
              <a:gd name="adj" fmla="val 7710"/>
            </a:avLst>
          </a:prstGeom>
          <a:pattFill prst="pct5">
            <a:fgClr>
              <a:srgbClr val="E4E6EA"/>
            </a:fgClr>
            <a:bgClr>
              <a:srgbClr val="ADB5BF"/>
            </a:bgClr>
          </a:pattFill>
          <a:ln w="38100" cap="flat" cmpd="sng" algn="ctr">
            <a:noFill/>
            <a:prstDash val="solid"/>
            <a:round/>
            <a:headEnd/>
            <a:tailEnd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14F998A-FEEF-1E72-1191-11F123E0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35" y="366462"/>
            <a:ext cx="7277031" cy="3539751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635" y="4188909"/>
            <a:ext cx="12191365" cy="95250"/>
          </a:xfrm>
          <a:custGeom>
            <a:avLst/>
            <a:gdLst/>
            <a:ahLst/>
            <a:cxnLst/>
            <a:rect l="l" t="t" r="r" b="b"/>
            <a:pathLst>
              <a:path w="12191365" h="95250">
                <a:moveTo>
                  <a:pt x="0" y="95250"/>
                </a:moveTo>
                <a:lnTo>
                  <a:pt x="12191365" y="95250"/>
                </a:lnTo>
                <a:lnTo>
                  <a:pt x="12191365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</p:sp>
      <p:sp>
        <p:nvSpPr>
          <p:cNvPr id="3" name="Text 1"/>
          <p:cNvSpPr/>
          <p:nvPr/>
        </p:nvSpPr>
        <p:spPr>
          <a:xfrm>
            <a:off x="635" y="2921000"/>
            <a:ext cx="12191365" cy="95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76280" y="439049"/>
            <a:ext cx="732441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首页设计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690880" y="3870139"/>
            <a:ext cx="533400" cy="533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500880" y="3906334"/>
            <a:ext cx="533400" cy="533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604250" y="3870139"/>
            <a:ext cx="533400" cy="533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6315" y="4574364"/>
            <a:ext cx="339697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背景与导航</a:t>
            </a:r>
          </a:p>
        </p:txBody>
      </p:sp>
      <p:sp>
        <p:nvSpPr>
          <p:cNvPr id="16" name="Text 14"/>
          <p:cNvSpPr/>
          <p:nvPr/>
        </p:nvSpPr>
        <p:spPr>
          <a:xfrm>
            <a:off x="683675" y="4996283"/>
            <a:ext cx="302225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</a:t>
            </a:r>
            <a:r>
              <a:rPr lang="en-US" dirty="0" err="1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以动态星空为背景，顶部固定导航栏包含Logo与功能入口，让用户快速了解网站结构与功能</a:t>
            </a:r>
            <a:r>
              <a:rPr lang="en-US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</a:p>
        </p:txBody>
      </p:sp>
      <p:sp>
        <p:nvSpPr>
          <p:cNvPr id="17" name="Text 15"/>
          <p:cNvSpPr/>
          <p:nvPr/>
        </p:nvSpPr>
        <p:spPr>
          <a:xfrm>
            <a:off x="4343284" y="4574364"/>
            <a:ext cx="339697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数据展示</a:t>
            </a:r>
            <a:endParaRPr lang="en-US" sz="1800" b="1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4530644" y="4996283"/>
            <a:ext cx="302225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展示滚动天文数据，如宇宙直径、系外行星数量等，数字递增动画每2秒切换，快速抓住用户注意力。</a:t>
            </a:r>
          </a:p>
        </p:txBody>
      </p:sp>
      <p:sp>
        <p:nvSpPr>
          <p:cNvPr id="19" name="Text 17"/>
          <p:cNvSpPr/>
          <p:nvPr/>
        </p:nvSpPr>
        <p:spPr>
          <a:xfrm>
            <a:off x="8445029" y="4574364"/>
            <a:ext cx="339697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模块引导</a:t>
            </a:r>
          </a:p>
        </p:txBody>
      </p:sp>
      <p:sp>
        <p:nvSpPr>
          <p:cNvPr id="20" name="Text 18"/>
          <p:cNvSpPr/>
          <p:nvPr/>
        </p:nvSpPr>
        <p:spPr>
          <a:xfrm>
            <a:off x="8607589" y="5134782"/>
            <a:ext cx="320961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中部三大模块引导用户进入宇宙起源、星河时讯或趣味游戏，激发用户探索欲望</a:t>
            </a:r>
            <a:r>
              <a:rPr lang="en-US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</a:p>
        </p:txBody>
      </p:sp>
      <p:sp>
        <p:nvSpPr>
          <p:cNvPr id="4" name="Shape 7">
            <a:extLst>
              <a:ext uri="{FF2B5EF4-FFF2-40B4-BE49-F238E27FC236}">
                <a16:creationId xmlns:a16="http://schemas.microsoft.com/office/drawing/2014/main" id="{57A8D9A2-B4D7-8E52-6082-5D1A6FE7BC43}"/>
              </a:ext>
            </a:extLst>
          </p:cNvPr>
          <p:cNvSpPr/>
          <p:nvPr/>
        </p:nvSpPr>
        <p:spPr>
          <a:xfrm>
            <a:off x="1767840" y="3948879"/>
            <a:ext cx="533400" cy="533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426147EA-C18D-BE72-3FA2-1A0F0E8441E1}"/>
              </a:ext>
            </a:extLst>
          </p:cNvPr>
          <p:cNvSpPr/>
          <p:nvPr/>
        </p:nvSpPr>
        <p:spPr>
          <a:xfrm>
            <a:off x="5903595" y="4017459"/>
            <a:ext cx="533400" cy="533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300A70AD-0C9A-995C-13D8-8D61D4214A7E}"/>
              </a:ext>
            </a:extLst>
          </p:cNvPr>
          <p:cNvSpPr/>
          <p:nvPr/>
        </p:nvSpPr>
        <p:spPr>
          <a:xfrm>
            <a:off x="9940925" y="3997774"/>
            <a:ext cx="533400" cy="533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409</Words>
  <Application>Microsoft Office PowerPoint</Application>
  <PresentationFormat>宽屏</PresentationFormat>
  <Paragraphs>90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MiSans</vt:lpstr>
      <vt:lpstr>等线</vt:lpstr>
      <vt:lpstr>等线 Light</vt:lpstr>
      <vt:lpstr>黑体</vt:lpstr>
      <vt:lpstr>思源宋体 CN Heavy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Galaxy Violet</dc:creator>
  <cp:lastModifiedBy>Galaxy Violet</cp:lastModifiedBy>
  <cp:revision>10</cp:revision>
  <dcterms:created xsi:type="dcterms:W3CDTF">2025-10-10T06:50:41Z</dcterms:created>
  <dcterms:modified xsi:type="dcterms:W3CDTF">2025-10-10T12:11:24Z</dcterms:modified>
</cp:coreProperties>
</file>